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8" r:id="rId2"/>
    <p:sldId id="257" r:id="rId3"/>
    <p:sldId id="276" r:id="rId4"/>
    <p:sldId id="260" r:id="rId5"/>
    <p:sldId id="286" r:id="rId6"/>
    <p:sldId id="285" r:id="rId7"/>
    <p:sldId id="288" r:id="rId8"/>
    <p:sldId id="287" r:id="rId9"/>
    <p:sldId id="289" r:id="rId10"/>
    <p:sldId id="290" r:id="rId11"/>
    <p:sldId id="292" r:id="rId12"/>
    <p:sldId id="291" r:id="rId13"/>
    <p:sldId id="278" r:id="rId14"/>
    <p:sldId id="295" r:id="rId15"/>
    <p:sldId id="294" r:id="rId16"/>
    <p:sldId id="296" r:id="rId17"/>
    <p:sldId id="293" r:id="rId18"/>
    <p:sldId id="297" r:id="rId19"/>
    <p:sldId id="299" r:id="rId20"/>
    <p:sldId id="300" r:id="rId21"/>
    <p:sldId id="262" r:id="rId22"/>
    <p:sldId id="263" r:id="rId23"/>
    <p:sldId id="264" r:id="rId24"/>
    <p:sldId id="302" r:id="rId25"/>
    <p:sldId id="266" r:id="rId26"/>
    <p:sldId id="306" r:id="rId27"/>
    <p:sldId id="304" r:id="rId28"/>
    <p:sldId id="308" r:id="rId29"/>
    <p:sldId id="307" r:id="rId30"/>
    <p:sldId id="303" r:id="rId31"/>
    <p:sldId id="310" r:id="rId32"/>
    <p:sldId id="312" r:id="rId33"/>
    <p:sldId id="309" r:id="rId34"/>
    <p:sldId id="313" r:id="rId35"/>
    <p:sldId id="315" r:id="rId36"/>
    <p:sldId id="316" r:id="rId37"/>
    <p:sldId id="314" r:id="rId38"/>
    <p:sldId id="318" r:id="rId39"/>
    <p:sldId id="317" r:id="rId40"/>
    <p:sldId id="321" r:id="rId41"/>
    <p:sldId id="320" r:id="rId42"/>
    <p:sldId id="322" r:id="rId43"/>
    <p:sldId id="319" r:id="rId44"/>
    <p:sldId id="323" r:id="rId45"/>
    <p:sldId id="325" r:id="rId46"/>
    <p:sldId id="324" r:id="rId47"/>
    <p:sldId id="326" r:id="rId48"/>
    <p:sldId id="327" r:id="rId49"/>
    <p:sldId id="328" r:id="rId50"/>
    <p:sldId id="331" r:id="rId51"/>
    <p:sldId id="329" r:id="rId52"/>
    <p:sldId id="333" r:id="rId53"/>
    <p:sldId id="332" r:id="rId54"/>
    <p:sldId id="335" r:id="rId55"/>
    <p:sldId id="334" r:id="rId56"/>
    <p:sldId id="338" r:id="rId57"/>
    <p:sldId id="336" r:id="rId58"/>
    <p:sldId id="340" r:id="rId59"/>
    <p:sldId id="339" r:id="rId60"/>
    <p:sldId id="342" r:id="rId61"/>
    <p:sldId id="341" r:id="rId62"/>
    <p:sldId id="345" r:id="rId63"/>
    <p:sldId id="344" r:id="rId64"/>
    <p:sldId id="346" r:id="rId65"/>
    <p:sldId id="347" r:id="rId66"/>
    <p:sldId id="348" r:id="rId67"/>
    <p:sldId id="349" r:id="rId68"/>
    <p:sldId id="352" r:id="rId69"/>
    <p:sldId id="351" r:id="rId70"/>
    <p:sldId id="354" r:id="rId71"/>
    <p:sldId id="353" r:id="rId72"/>
    <p:sldId id="355" r:id="rId73"/>
    <p:sldId id="358" r:id="rId74"/>
    <p:sldId id="357" r:id="rId75"/>
    <p:sldId id="356" r:id="rId76"/>
    <p:sldId id="359" r:id="rId77"/>
    <p:sldId id="267" r:id="rId78"/>
    <p:sldId id="373" r:id="rId79"/>
    <p:sldId id="372" r:id="rId80"/>
    <p:sldId id="371" r:id="rId81"/>
    <p:sldId id="370" r:id="rId82"/>
    <p:sldId id="369" r:id="rId83"/>
    <p:sldId id="375" r:id="rId84"/>
    <p:sldId id="374" r:id="rId85"/>
    <p:sldId id="268" r:id="rId86"/>
    <p:sldId id="379" r:id="rId87"/>
    <p:sldId id="378" r:id="rId88"/>
    <p:sldId id="377" r:id="rId89"/>
    <p:sldId id="269" r:id="rId90"/>
    <p:sldId id="271" r:id="rId91"/>
    <p:sldId id="388" r:id="rId92"/>
    <p:sldId id="387" r:id="rId93"/>
    <p:sldId id="386" r:id="rId94"/>
    <p:sldId id="385" r:id="rId95"/>
    <p:sldId id="384" r:id="rId96"/>
    <p:sldId id="383" r:id="rId97"/>
    <p:sldId id="382" r:id="rId98"/>
    <p:sldId id="381" r:id="rId99"/>
    <p:sldId id="380" r:id="rId100"/>
    <p:sldId id="390" r:id="rId101"/>
    <p:sldId id="389" r:id="rId102"/>
    <p:sldId id="272" r:id="rId103"/>
    <p:sldId id="391" r:id="rId104"/>
    <p:sldId id="394" r:id="rId105"/>
    <p:sldId id="393" r:id="rId106"/>
    <p:sldId id="392" r:id="rId107"/>
    <p:sldId id="395" r:id="rId108"/>
    <p:sldId id="398" r:id="rId109"/>
    <p:sldId id="397" r:id="rId110"/>
    <p:sldId id="273" r:id="rId111"/>
    <p:sldId id="361" r:id="rId112"/>
    <p:sldId id="399" r:id="rId113"/>
    <p:sldId id="365" r:id="rId114"/>
    <p:sldId id="364" r:id="rId115"/>
    <p:sldId id="363" r:id="rId116"/>
    <p:sldId id="362" r:id="rId117"/>
    <p:sldId id="274" r:id="rId118"/>
    <p:sldId id="367" r:id="rId119"/>
    <p:sldId id="281" r:id="rId12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6699"/>
    <a:srgbClr val="D0DD23"/>
    <a:srgbClr val="EBEEF8"/>
    <a:srgbClr val="9CA4E2"/>
    <a:srgbClr val="8E95DB"/>
    <a:srgbClr val="A1AAE3"/>
    <a:srgbClr val="8D9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62" autoAdjust="0"/>
    <p:restoredTop sz="94712" autoAdjust="0"/>
  </p:normalViewPr>
  <p:slideViewPr>
    <p:cSldViewPr snapToGrid="0">
      <p:cViewPr>
        <p:scale>
          <a:sx n="100" d="100"/>
          <a:sy n="100" d="100"/>
        </p:scale>
        <p:origin x="-1056" y="-234"/>
      </p:cViewPr>
      <p:guideLst>
        <p:guide orient="horz" pos="2234"/>
        <p:guide pos="291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2016-8-16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2016-8-16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2016-8-16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2016-8-16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2016-8-16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2016-8-16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2016-8-16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2016-8-16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2016-8-16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2016-8-16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2016-8-16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2016-8-16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2016-8-16</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63.xml"/><Relationship Id="rId3" Type="http://schemas.openxmlformats.org/officeDocument/2006/relationships/slide" Target="slide4.xml"/><Relationship Id="rId7" Type="http://schemas.openxmlformats.org/officeDocument/2006/relationships/slide" Target="slide39.xml"/><Relationship Id="rId12" Type="http://schemas.openxmlformats.org/officeDocument/2006/relationships/slide" Target="slide40.xml"/><Relationship Id="rId17" Type="http://schemas.openxmlformats.org/officeDocument/2006/relationships/image" Target="../media/image19.png"/><Relationship Id="rId2" Type="http://schemas.openxmlformats.org/officeDocument/2006/relationships/image" Target="../media/image15.jpeg"/><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76.xml"/><Relationship Id="rId5" Type="http://schemas.openxmlformats.org/officeDocument/2006/relationships/slide" Target="slide2.xml"/><Relationship Id="rId15" Type="http://schemas.openxmlformats.org/officeDocument/2006/relationships/image" Target="../media/image16.png"/><Relationship Id="rId10" Type="http://schemas.openxmlformats.org/officeDocument/2006/relationships/slide" Target="slide62.xml"/><Relationship Id="rId4" Type="http://schemas.openxmlformats.org/officeDocument/2006/relationships/image" Target="../media/image18.png"/><Relationship Id="rId9" Type="http://schemas.openxmlformats.org/officeDocument/2006/relationships/slide" Target="slide85.xml"/><Relationship Id="rId14" Type="http://schemas.openxmlformats.org/officeDocument/2006/relationships/hyperlink" Target="06.mp3" TargetMode="Externa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20.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slide" Target="slide100.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00.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00.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00.xml"/><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image" Target="../media/image11.png"/><Relationship Id="rId4" Type="http://schemas.openxmlformats.org/officeDocument/2006/relationships/slide" Target="slide2.xml"/></Relationships>
</file>

<file path=ppt/slides/_rels/slide10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07.xml"/><Relationship Id="rId7" Type="http://schemas.openxmlformats.org/officeDocument/2006/relationships/slide" Target="slide2.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109.xml"/><Relationship Id="rId10" Type="http://schemas.openxmlformats.org/officeDocument/2006/relationships/image" Target="../media/image18.png"/><Relationship Id="rId4" Type="http://schemas.openxmlformats.org/officeDocument/2006/relationships/slide" Target="slide108.xml"/><Relationship Id="rId9" Type="http://schemas.openxmlformats.org/officeDocument/2006/relationships/slide" Target="slide89.xml"/></Relationships>
</file>

<file path=ppt/slides/_rels/slide107.xml.rels><?xml version="1.0" encoding="UTF-8" standalone="yes"?>
<Relationships xmlns="http://schemas.openxmlformats.org/package/2006/relationships"><Relationship Id="rId3" Type="http://schemas.openxmlformats.org/officeDocument/2006/relationships/slide" Target="slide106.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06.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image" Target="../media/image11.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9.png"/><Relationship Id="rId3" Type="http://schemas.openxmlformats.org/officeDocument/2006/relationships/slide" Target="slide4.xml"/><Relationship Id="rId7" Type="http://schemas.openxmlformats.org/officeDocument/2006/relationships/slide" Target="slide86.xml"/><Relationship Id="rId12" Type="http://schemas.openxmlformats.org/officeDocument/2006/relationships/slide" Target="slide19.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slide" Target="slide2.xml"/><Relationship Id="rId10" Type="http://schemas.openxmlformats.org/officeDocument/2006/relationships/hyperlink" Target="07.mp3" TargetMode="External"/><Relationship Id="rId4" Type="http://schemas.openxmlformats.org/officeDocument/2006/relationships/image" Target="../media/image18.png"/><Relationship Id="rId9"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20.png"/><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112.xml"/><Relationship Id="rId7" Type="http://schemas.openxmlformats.org/officeDocument/2006/relationships/slide" Target="slide110.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slide" Target="slide118.xml"/><Relationship Id="rId11" Type="http://schemas.openxmlformats.org/officeDocument/2006/relationships/image" Target="../media/image77.jpeg"/><Relationship Id="rId5" Type="http://schemas.openxmlformats.org/officeDocument/2006/relationships/slide" Target="slide117.xml"/><Relationship Id="rId10" Type="http://schemas.openxmlformats.org/officeDocument/2006/relationships/image" Target="../media/image11.png"/><Relationship Id="rId4" Type="http://schemas.openxmlformats.org/officeDocument/2006/relationships/slide" Target="slide116.xml"/><Relationship Id="rId9" Type="http://schemas.openxmlformats.org/officeDocument/2006/relationships/slide" Target="slide2.xml"/></Relationships>
</file>

<file path=ppt/slides/_rels/slide11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13.xml"/><Relationship Id="rId7" Type="http://schemas.openxmlformats.org/officeDocument/2006/relationships/image" Target="../media/image18.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slide" Target="slide111.xml"/><Relationship Id="rId5" Type="http://schemas.openxmlformats.org/officeDocument/2006/relationships/slide" Target="slide115.xml"/><Relationship Id="rId10" Type="http://schemas.openxmlformats.org/officeDocument/2006/relationships/image" Target="../media/image12.png"/><Relationship Id="rId4" Type="http://schemas.openxmlformats.org/officeDocument/2006/relationships/slide" Target="slide114.xml"/><Relationship Id="rId9" Type="http://schemas.openxmlformats.org/officeDocument/2006/relationships/image" Target="../media/image11.png"/></Relationships>
</file>

<file path=ppt/slides/_rels/slide1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12.xml"/><Relationship Id="rId7" Type="http://schemas.openxmlformats.org/officeDocument/2006/relationships/image" Target="../media/image78.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2.xml"/><Relationship Id="rId7" Type="http://schemas.openxmlformats.org/officeDocument/2006/relationships/slide" Target="slide112.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9.png"/><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2.xml"/><Relationship Id="rId7" Type="http://schemas.openxmlformats.org/officeDocument/2006/relationships/slide" Target="slide112.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0.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81.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11.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81.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11.xml"/><Relationship Id="rId4" Type="http://schemas.openxmlformats.org/officeDocument/2006/relationships/image" Target="../media/image11.png"/></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8.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slide" Target="slide111.xml"/><Relationship Id="rId5" Type="http://schemas.openxmlformats.org/officeDocument/2006/relationships/image" Target="../media/image81.png"/><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image" Target="../media/image19.png"/><Relationship Id="rId3" Type="http://schemas.openxmlformats.org/officeDocument/2006/relationships/slide" Target="slide4.xml"/><Relationship Id="rId7" Type="http://schemas.openxmlformats.org/officeDocument/2006/relationships/slide" Target="slide65.xml"/><Relationship Id="rId12" Type="http://schemas.openxmlformats.org/officeDocument/2006/relationships/slide" Target="slide20.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slide" Target="slide2.xml"/><Relationship Id="rId10" Type="http://schemas.openxmlformats.org/officeDocument/2006/relationships/hyperlink" Target="08.mp3" TargetMode="External"/><Relationship Id="rId4" Type="http://schemas.openxmlformats.org/officeDocument/2006/relationships/image" Target="../media/image18.png"/><Relationship Id="rId9" Type="http://schemas.openxmlformats.org/officeDocument/2006/relationships/slide" Target="slide88.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5.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6.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7.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10.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4.xml"/><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slide" Target="slide110.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slide" Target="slide2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slide" Target="slide4.xml"/><Relationship Id="rId4" Type="http://schemas.openxmlformats.org/officeDocument/2006/relationships/slide" Target="slide3.xml"/><Relationship Id="rId9" Type="http://schemas.openxmlformats.org/officeDocument/2006/relationships/image" Target="../media/image6.png"/><Relationship Id="rId14" Type="http://schemas.openxmlformats.org/officeDocument/2006/relationships/slide" Target="slide7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30.xml"/><Relationship Id="rId18" Type="http://schemas.openxmlformats.org/officeDocument/2006/relationships/slide" Target="slide40.xml"/><Relationship Id="rId3" Type="http://schemas.openxmlformats.org/officeDocument/2006/relationships/slide" Target="slide25.xml"/><Relationship Id="rId21" Type="http://schemas.openxmlformats.org/officeDocument/2006/relationships/slide" Target="slide44.xml"/><Relationship Id="rId7" Type="http://schemas.openxmlformats.org/officeDocument/2006/relationships/slide" Target="slide34.xml"/><Relationship Id="rId12" Type="http://schemas.openxmlformats.org/officeDocument/2006/relationships/slide" Target="slide29.xml"/><Relationship Id="rId17" Type="http://schemas.openxmlformats.org/officeDocument/2006/relationships/slide" Target="slide39.xml"/><Relationship Id="rId2" Type="http://schemas.openxmlformats.org/officeDocument/2006/relationships/image" Target="../media/image22.jpeg"/><Relationship Id="rId16" Type="http://schemas.openxmlformats.org/officeDocument/2006/relationships/slide" Target="slide33.xml"/><Relationship Id="rId20" Type="http://schemas.openxmlformats.org/officeDocument/2006/relationships/slide" Target="slide42.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38.xml"/><Relationship Id="rId5" Type="http://schemas.openxmlformats.org/officeDocument/2006/relationships/slide" Target="slide27.xml"/><Relationship Id="rId15" Type="http://schemas.openxmlformats.org/officeDocument/2006/relationships/slide" Target="slide32.xml"/><Relationship Id="rId23" Type="http://schemas.openxmlformats.org/officeDocument/2006/relationships/image" Target="../media/image11.png"/><Relationship Id="rId10" Type="http://schemas.openxmlformats.org/officeDocument/2006/relationships/slide" Target="slide37.xml"/><Relationship Id="rId19" Type="http://schemas.openxmlformats.org/officeDocument/2006/relationships/slide" Target="slide41.xml"/><Relationship Id="rId4" Type="http://schemas.openxmlformats.org/officeDocument/2006/relationships/slide" Target="slide26.xml"/><Relationship Id="rId9" Type="http://schemas.openxmlformats.org/officeDocument/2006/relationships/slide" Target="slide36.xml"/><Relationship Id="rId14" Type="http://schemas.openxmlformats.org/officeDocument/2006/relationships/slide" Target="slide31.xml"/><Relationship Id="rId22"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21.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image" Target="../media/image22.jpe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5" Type="http://schemas.openxmlformats.org/officeDocument/2006/relationships/slide" Target="slide2.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21.xml"/><Relationship Id="rId3" Type="http://schemas.openxmlformats.org/officeDocument/2006/relationships/slide" Target="slide56.xml"/><Relationship Id="rId7" Type="http://schemas.openxmlformats.org/officeDocument/2006/relationships/slide" Target="slide60.xml"/><Relationship Id="rId12" Type="http://schemas.openxmlformats.org/officeDocument/2006/relationships/slide" Target="slide65.xml"/><Relationship Id="rId2" Type="http://schemas.openxmlformats.org/officeDocument/2006/relationships/image" Target="../media/image22.jpe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4.xml"/><Relationship Id="rId5" Type="http://schemas.openxmlformats.org/officeDocument/2006/relationships/slide" Target="slide58.xml"/><Relationship Id="rId15" Type="http://schemas.openxmlformats.org/officeDocument/2006/relationships/slide" Target="slide2.xml"/><Relationship Id="rId10" Type="http://schemas.openxmlformats.org/officeDocument/2006/relationships/slide" Target="slide63.xml"/><Relationship Id="rId4" Type="http://schemas.openxmlformats.org/officeDocument/2006/relationships/slide" Target="slide57.xml"/><Relationship Id="rId9" Type="http://schemas.openxmlformats.org/officeDocument/2006/relationships/slide" Target="slide62.xml"/><Relationship Id="rId1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image" Target="../media/image11.png"/><Relationship Id="rId3" Type="http://schemas.openxmlformats.org/officeDocument/2006/relationships/slide" Target="slide66.xml"/><Relationship Id="rId7" Type="http://schemas.openxmlformats.org/officeDocument/2006/relationships/slide" Target="slide74.xml"/><Relationship Id="rId12"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72.xml"/><Relationship Id="rId11" Type="http://schemas.openxmlformats.org/officeDocument/2006/relationships/image" Target="../media/image18.png"/><Relationship Id="rId5" Type="http://schemas.openxmlformats.org/officeDocument/2006/relationships/slide" Target="slide70.xml"/><Relationship Id="rId10" Type="http://schemas.openxmlformats.org/officeDocument/2006/relationships/slide" Target="slide21.xml"/><Relationship Id="rId4" Type="http://schemas.openxmlformats.org/officeDocument/2006/relationships/slide" Target="slide68.xml"/><Relationship Id="rId9" Type="http://schemas.openxmlformats.org/officeDocument/2006/relationships/slide" Target="slide76.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5.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6.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6.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6.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7.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movie.wmv"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8.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8.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slide" Target="slide2.xml"/><Relationship Id="rId4" Type="http://schemas.openxmlformats.org/officeDocument/2006/relationships/image" Target="../media/image23.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U4%20Active%20reading%20(2).mp3"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slide" Target="slide10.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2.xml"/></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11.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1.xml"/><Relationship Id="rId7"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2.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xml"/><Relationship Id="rId7"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1.xml"/><Relationship Id="rId7"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3.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xml"/><Relationship Id="rId7"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4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hyperlink" Target="01.mp3" TargetMode="External"/><Relationship Id="rId3" Type="http://schemas.openxmlformats.org/officeDocument/2006/relationships/slide" Target="slide4.xml"/><Relationship Id="rId7" Type="http://schemas.openxmlformats.org/officeDocument/2006/relationships/slide" Target="slide66.xml"/><Relationship Id="rId12" Type="http://schemas.openxmlformats.org/officeDocument/2006/relationships/slide" Target="slide74.xml"/><Relationship Id="rId2" Type="http://schemas.openxmlformats.org/officeDocument/2006/relationships/image" Target="../media/image15.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72.xml"/><Relationship Id="rId5" Type="http://schemas.openxmlformats.org/officeDocument/2006/relationships/slide" Target="slide2.xml"/><Relationship Id="rId15" Type="http://schemas.openxmlformats.org/officeDocument/2006/relationships/slide" Target="slide13.xml"/><Relationship Id="rId10" Type="http://schemas.openxmlformats.org/officeDocument/2006/relationships/slide" Target="slide70.xml"/><Relationship Id="rId4" Type="http://schemas.openxmlformats.org/officeDocument/2006/relationships/image" Target="../media/image18.png"/><Relationship Id="rId9" Type="http://schemas.openxmlformats.org/officeDocument/2006/relationships/slide" Target="slide25.xml"/><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8.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5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16.png"/><Relationship Id="rId3" Type="http://schemas.openxmlformats.org/officeDocument/2006/relationships/slide" Target="slide4.xml"/><Relationship Id="rId7" Type="http://schemas.openxmlformats.org/officeDocument/2006/relationships/slide" Target="slide26.xml"/><Relationship Id="rId12" Type="http://schemas.openxmlformats.org/officeDocument/2006/relationships/hyperlink" Target="02.mp3"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47.xml"/><Relationship Id="rId5" Type="http://schemas.openxmlformats.org/officeDocument/2006/relationships/slide" Target="slide2.xml"/><Relationship Id="rId15" Type="http://schemas.openxmlformats.org/officeDocument/2006/relationships/image" Target="../media/image19.png"/><Relationship Id="rId10" Type="http://schemas.openxmlformats.org/officeDocument/2006/relationships/slide" Target="slide46.xml"/><Relationship Id="rId4" Type="http://schemas.openxmlformats.org/officeDocument/2006/relationships/image" Target="../media/image18.png"/><Relationship Id="rId9" Type="http://schemas.openxmlformats.org/officeDocument/2006/relationships/slide" Target="slide28.xml"/><Relationship Id="rId14" Type="http://schemas.openxmlformats.org/officeDocument/2006/relationships/slide" Target="slide14.xml"/></Relationships>
</file>

<file path=ppt/slides/_rels/slide6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6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slide" Target="slide2.xml"/><Relationship Id="rId4" Type="http://schemas.openxmlformats.org/officeDocument/2006/relationships/image" Target="../media/image23.png"/><Relationship Id="rId9" Type="http://schemas.openxmlformats.org/officeDocument/2006/relationships/image" Target="../media/image45.png"/></Relationships>
</file>

<file path=ppt/slides/_rels/slide6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6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6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1.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s>
</file>

<file path=ppt/slides/_rels/slide6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12.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6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4.xml"/><Relationship Id="rId7"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7.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5.xml"/><Relationship Id="rId7" Type="http://schemas.openxmlformats.org/officeDocument/2006/relationships/image" Target="../media/image4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slide" Target="slide2.xml"/><Relationship Id="rId4" Type="http://schemas.openxmlformats.org/officeDocument/2006/relationships/image" Target="../media/image23.png"/><Relationship Id="rId9" Type="http://schemas.openxmlformats.org/officeDocument/2006/relationships/image" Target="../media/image50.png"/></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24.xml"/><Relationship Id="rId7" Type="http://schemas.openxmlformats.org/officeDocument/2006/relationships/image" Target="../media/image51.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1.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5.xml"/><Relationship Id="rId7" Type="http://schemas.openxmlformats.org/officeDocument/2006/relationships/image" Target="../media/image52.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image" Target="../media/image16.png"/><Relationship Id="rId3" Type="http://schemas.openxmlformats.org/officeDocument/2006/relationships/slide" Target="slide4.xml"/><Relationship Id="rId7" Type="http://schemas.openxmlformats.org/officeDocument/2006/relationships/slide" Target="slide29.xml"/><Relationship Id="rId12" Type="http://schemas.openxmlformats.org/officeDocument/2006/relationships/hyperlink" Target="03.mp3"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79.xml"/><Relationship Id="rId5" Type="http://schemas.openxmlformats.org/officeDocument/2006/relationships/slide" Target="slide2.xml"/><Relationship Id="rId15" Type="http://schemas.openxmlformats.org/officeDocument/2006/relationships/image" Target="../media/image19.png"/><Relationship Id="rId10" Type="http://schemas.openxmlformats.org/officeDocument/2006/relationships/slide" Target="slide78.xml"/><Relationship Id="rId4" Type="http://schemas.openxmlformats.org/officeDocument/2006/relationships/image" Target="../media/image18.png"/><Relationship Id="rId9" Type="http://schemas.openxmlformats.org/officeDocument/2006/relationships/slide" Target="slide48.xml"/><Relationship Id="rId14" Type="http://schemas.openxmlformats.org/officeDocument/2006/relationships/slide" Target="slide15.xml"/></Relationships>
</file>

<file path=ppt/slides/_rels/slide70.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0.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slide" Target="slide5.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22.jpe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58.png"/><Relationship Id="rId5" Type="http://schemas.openxmlformats.org/officeDocument/2006/relationships/image" Target="../media/image12.png"/><Relationship Id="rId15" Type="http://schemas.openxmlformats.org/officeDocument/2006/relationships/slide" Target="slide2.xml"/><Relationship Id="rId10" Type="http://schemas.openxmlformats.org/officeDocument/2006/relationships/image" Target="../media/image57.png"/><Relationship Id="rId4" Type="http://schemas.openxmlformats.org/officeDocument/2006/relationships/image" Target="../media/image23.png"/><Relationship Id="rId9" Type="http://schemas.openxmlformats.org/officeDocument/2006/relationships/image" Target="../media/image56.png"/><Relationship Id="rId14" Type="http://schemas.openxmlformats.org/officeDocument/2006/relationships/image" Target="../media/image61.png"/></Relationships>
</file>

<file path=ppt/slides/_rels/slide7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4.xml"/><Relationship Id="rId7"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2.pn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 Target="slide5.xml"/><Relationship Id="rId7" Type="http://schemas.openxmlformats.org/officeDocument/2006/relationships/image" Target="../media/image6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slide" Target="slide2.xml"/></Relationships>
</file>

<file path=ppt/slides/_rels/slide7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 Target="slide5.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slide" Target="slide2.xml"/><Relationship Id="rId4" Type="http://schemas.openxmlformats.org/officeDocument/2006/relationships/image" Target="../media/image23.png"/><Relationship Id="rId9" Type="http://schemas.openxmlformats.org/officeDocument/2006/relationships/image" Target="../media/image66.png"/></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8.xml"/><Relationship Id="rId7" Type="http://schemas.openxmlformats.org/officeDocument/2006/relationships/image" Target="../media/image18.png"/><Relationship Id="rId12"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2.xml"/><Relationship Id="rId5" Type="http://schemas.openxmlformats.org/officeDocument/2006/relationships/image" Target="../media/image12.png"/><Relationship Id="rId10" Type="http://schemas.openxmlformats.org/officeDocument/2006/relationships/image" Target="../media/image69.png"/><Relationship Id="rId4" Type="http://schemas.openxmlformats.org/officeDocument/2006/relationships/image" Target="../media/image23.png"/><Relationship Id="rId9" Type="http://schemas.openxmlformats.org/officeDocument/2006/relationships/image" Target="../media/image68.jpeg"/></Relationships>
</file>

<file path=ppt/slides/_rels/slide7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slide" Target="slide2.xml"/><Relationship Id="rId4" Type="http://schemas.openxmlformats.org/officeDocument/2006/relationships/image" Target="../media/image23.png"/><Relationship Id="rId9" Type="http://schemas.openxmlformats.org/officeDocument/2006/relationships/image" Target="../media/image71.png"/></Relationships>
</file>

<file path=ppt/slides/_rels/slide7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30.xml"/><Relationship Id="rId7"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image" Target="../media/image11.png"/><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49.xml"/><Relationship Id="rId7"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image" Target="../media/image11.png"/><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slide" Target="slide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31.xml"/><Relationship Id="rId18" Type="http://schemas.openxmlformats.org/officeDocument/2006/relationships/image" Target="../media/image19.png"/><Relationship Id="rId3" Type="http://schemas.openxmlformats.org/officeDocument/2006/relationships/slide" Target="slide4.xml"/><Relationship Id="rId7" Type="http://schemas.openxmlformats.org/officeDocument/2006/relationships/slide" Target="slide50.xml"/><Relationship Id="rId12" Type="http://schemas.openxmlformats.org/officeDocument/2006/relationships/slide" Target="slide53.xml"/><Relationship Id="rId17" Type="http://schemas.openxmlformats.org/officeDocument/2006/relationships/slide" Target="slide16.xml"/><Relationship Id="rId2" Type="http://schemas.openxmlformats.org/officeDocument/2006/relationships/image" Target="../media/image15.jpe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52.xml"/><Relationship Id="rId5" Type="http://schemas.openxmlformats.org/officeDocument/2006/relationships/slide" Target="slide2.xml"/><Relationship Id="rId15" Type="http://schemas.openxmlformats.org/officeDocument/2006/relationships/hyperlink" Target="04.mp3" TargetMode="External"/><Relationship Id="rId10" Type="http://schemas.openxmlformats.org/officeDocument/2006/relationships/slide" Target="slide81.xml"/><Relationship Id="rId4" Type="http://schemas.openxmlformats.org/officeDocument/2006/relationships/image" Target="../media/image18.png"/><Relationship Id="rId9" Type="http://schemas.openxmlformats.org/officeDocument/2006/relationships/slide" Target="slide80.xml"/><Relationship Id="rId14" Type="http://schemas.openxmlformats.org/officeDocument/2006/relationships/slide" Target="slide32.xml"/></Relationships>
</file>

<file path=ppt/slides/_rels/slide8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slide" Target="slide8.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slide" Target="slide8.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 Target="slide34.xml"/><Relationship Id="rId7" Type="http://schemas.openxmlformats.org/officeDocument/2006/relationships/slide" Target="slide9.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35.xml"/><Relationship Id="rId9"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slide" Target="slide2.xml"/></Relationships>
</file>

<file path=ppt/slides/_rels/slide8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image" Target="../media/image18.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slide" Target="slide10.xml"/><Relationship Id="rId4" Type="http://schemas.openxmlformats.org/officeDocument/2006/relationships/image" Target="../media/image11.png"/><Relationship Id="rId9" Type="http://schemas.openxmlformats.org/officeDocument/2006/relationships/slide" Target="slide59.xml"/></Relationships>
</file>

<file path=ppt/slides/_rels/slide8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60.xml"/><Relationship Id="rId7" Type="http://schemas.openxmlformats.org/officeDocument/2006/relationships/image" Target="../media/image12.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61.xml"/><Relationship Id="rId9" Type="http://schemas.openxmlformats.org/officeDocument/2006/relationships/image" Target="../media/image73.png"/></Relationships>
</file>

<file path=ppt/slides/_rels/slide8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 Target="slide64.xml"/><Relationship Id="rId7" Type="http://schemas.openxmlformats.org/officeDocument/2006/relationships/slide" Target="slide11.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 Target="slide42.xml"/><Relationship Id="rId7" Type="http://schemas.openxmlformats.org/officeDocument/2006/relationships/slide" Target="slide12.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2.xml"/></Relationships>
</file>

<file path=ppt/slides/_rels/slide8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 Target="slide44.xml"/><Relationship Id="rId7" Type="http://schemas.openxmlformats.org/officeDocument/2006/relationships/slide" Target="slide12.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2.xml"/></Relationships>
</file>

<file path=ppt/slides/_rels/slide8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2.xml"/><Relationship Id="rId7" Type="http://schemas.openxmlformats.org/officeDocument/2006/relationships/slide" Target="slide100.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slide" Target="slide93.xml"/><Relationship Id="rId5" Type="http://schemas.openxmlformats.org/officeDocument/2006/relationships/slide" Target="slide9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57.xml"/><Relationship Id="rId18" Type="http://schemas.openxmlformats.org/officeDocument/2006/relationships/image" Target="../media/image16.png"/><Relationship Id="rId3" Type="http://schemas.openxmlformats.org/officeDocument/2006/relationships/slide" Target="slide4.xml"/><Relationship Id="rId7" Type="http://schemas.openxmlformats.org/officeDocument/2006/relationships/slide" Target="slide33.xml"/><Relationship Id="rId12" Type="http://schemas.openxmlformats.org/officeDocument/2006/relationships/slide" Target="slide36.xml"/><Relationship Id="rId17" Type="http://schemas.openxmlformats.org/officeDocument/2006/relationships/hyperlink" Target="05.mp3" TargetMode="External"/><Relationship Id="rId2" Type="http://schemas.openxmlformats.org/officeDocument/2006/relationships/image" Target="../media/image15.jpeg"/><Relationship Id="rId16" Type="http://schemas.openxmlformats.org/officeDocument/2006/relationships/slide" Target="slide38.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82.xml"/><Relationship Id="rId5" Type="http://schemas.openxmlformats.org/officeDocument/2006/relationships/slide" Target="slide2.xml"/><Relationship Id="rId15" Type="http://schemas.openxmlformats.org/officeDocument/2006/relationships/slide" Target="slide37.xml"/><Relationship Id="rId10" Type="http://schemas.openxmlformats.org/officeDocument/2006/relationships/slide" Target="slide56.xml"/><Relationship Id="rId19" Type="http://schemas.openxmlformats.org/officeDocument/2006/relationships/slide" Target="slide17.xml"/><Relationship Id="rId4" Type="http://schemas.openxmlformats.org/officeDocument/2006/relationships/image" Target="../media/image18.png"/><Relationship Id="rId9" Type="http://schemas.openxmlformats.org/officeDocument/2006/relationships/slide" Target="slide55.xml"/><Relationship Id="rId14" Type="http://schemas.openxmlformats.org/officeDocument/2006/relationships/slide" Target="slide58.xml"/></Relationships>
</file>

<file path=ppt/slides/_rels/slide90.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91.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90.xml"/><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slide" Target="slide94.xml"/><Relationship Id="rId7" Type="http://schemas.openxmlformats.org/officeDocument/2006/relationships/image" Target="../media/image11.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99.xml"/><Relationship Id="rId4" Type="http://schemas.openxmlformats.org/officeDocument/2006/relationships/slide" Target="slide97.xml"/><Relationship Id="rId9" Type="http://schemas.openxmlformats.org/officeDocument/2006/relationships/image" Target="../media/image18.png"/></Relationships>
</file>

<file path=ppt/slides/_rels/slide94.xml.rels><?xml version="1.0" encoding="UTF-8" standalone="yes"?>
<Relationships xmlns="http://schemas.openxmlformats.org/package/2006/relationships"><Relationship Id="rId3" Type="http://schemas.openxmlformats.org/officeDocument/2006/relationships/slide" Target="slide93.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95.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96.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12.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97.xml.rels><?xml version="1.0" encoding="UTF-8" standalone="yes"?>
<Relationships xmlns="http://schemas.openxmlformats.org/package/2006/relationships"><Relationship Id="rId3" Type="http://schemas.openxmlformats.org/officeDocument/2006/relationships/slide" Target="slide93.xml"/><Relationship Id="rId7" Type="http://schemas.openxmlformats.org/officeDocument/2006/relationships/image" Target="../media/image20.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2.xml"/></Relationships>
</file>

<file path=ppt/slides/_rels/slide99.xml.rels><?xml version="1.0" encoding="UTF-8" standalone="yes"?>
<Relationships xmlns="http://schemas.openxmlformats.org/package/2006/relationships"><Relationship Id="rId3" Type="http://schemas.openxmlformats.org/officeDocument/2006/relationships/slide" Target="slide93.xml"/><Relationship Id="rId7" Type="http://schemas.openxmlformats.org/officeDocument/2006/relationships/image" Target="../media/image12.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54018"/>
            <a:ext cx="8834438" cy="5818876"/>
          </a:xfrm>
        </p:spPr>
        <p:txBody>
          <a:bodyPr/>
          <a:lstStyle/>
          <a:p>
            <a:pPr>
              <a:lnSpc>
                <a:spcPct val="80000"/>
              </a:lnSpc>
              <a:buNone/>
            </a:pPr>
            <a:r>
              <a:rPr lang="en-US" altLang="zh-CN" sz="1800" dirty="0" smtClean="0">
                <a:solidFill>
                  <a:srgbClr val="0070C0"/>
                </a:solidFill>
              </a:rPr>
              <a:t>5</a:t>
            </a:r>
            <a:r>
              <a:rPr lang="en-US" altLang="zh-CN" sz="2500" b="1" dirty="0" smtClean="0"/>
              <a:t>  </a:t>
            </a:r>
            <a:r>
              <a:rPr lang="en-US" altLang="zh-CN" sz="2500" b="1" spc="-100" dirty="0" smtClean="0"/>
              <a:t>VENUS:</a:t>
            </a:r>
            <a:r>
              <a:rPr lang="en-US" altLang="zh-CN" sz="2500" spc="-100" dirty="0" smtClean="0"/>
              <a:t> My earliest memory of Serena is pushing her around in her </a:t>
            </a:r>
          </a:p>
          <a:p>
            <a:pPr>
              <a:lnSpc>
                <a:spcPct val="80000"/>
              </a:lnSpc>
              <a:buNone/>
            </a:pPr>
            <a:r>
              <a:rPr lang="en-US" altLang="zh-CN" sz="2500" spc="-30" dirty="0" smtClean="0">
                <a:hlinkClick r:id="rId7" action="ppaction://hlinksldjump"/>
              </a:rPr>
              <a:t>stroller</a:t>
            </a:r>
            <a:r>
              <a:rPr lang="en-US" altLang="zh-CN" sz="2500" spc="-30" dirty="0" smtClean="0"/>
              <a:t>. Not being that much older, though, that probably meant I’d </a:t>
            </a:r>
          </a:p>
          <a:p>
            <a:pPr>
              <a:lnSpc>
                <a:spcPct val="80000"/>
              </a:lnSpc>
              <a:buNone/>
            </a:pPr>
            <a:r>
              <a:rPr lang="en-US" altLang="zh-CN" sz="2500" dirty="0" smtClean="0"/>
              <a:t>just be wheeling her around the house a hundred times. I always</a:t>
            </a:r>
          </a:p>
          <a:p>
            <a:pPr>
              <a:lnSpc>
                <a:spcPct val="80000"/>
              </a:lnSpc>
              <a:buNone/>
            </a:pPr>
            <a:r>
              <a:rPr lang="en-US" altLang="zh-CN" sz="2500" spc="-60" dirty="0" smtClean="0"/>
              <a:t>seemed to be taking care of her. </a:t>
            </a:r>
            <a:r>
              <a:rPr lang="en-US" altLang="zh-CN" sz="2500" spc="-60" dirty="0" smtClean="0">
                <a:hlinkClick r:id="rId8" action="ppaction://hlinksldjump"/>
              </a:rPr>
              <a:t>And then, really, it wasn’t long before </a:t>
            </a:r>
          </a:p>
          <a:p>
            <a:pPr>
              <a:lnSpc>
                <a:spcPct val="80000"/>
              </a:lnSpc>
              <a:buNone/>
            </a:pPr>
            <a:r>
              <a:rPr lang="en-US" altLang="zh-CN" sz="2500" dirty="0" smtClean="0">
                <a:hlinkClick r:id="rId8" action="ppaction://hlinksldjump"/>
              </a:rPr>
              <a:t>the tennis came along.</a:t>
            </a:r>
            <a:r>
              <a:rPr lang="en-US" altLang="zh-CN" sz="2500" dirty="0" smtClean="0"/>
              <a:t> I probably started playing when I was five.</a:t>
            </a:r>
          </a:p>
          <a:p>
            <a:pPr>
              <a:lnSpc>
                <a:spcPct val="80000"/>
              </a:lnSpc>
              <a:buNone/>
            </a:pPr>
            <a:r>
              <a:rPr lang="en-US" altLang="zh-CN" sz="2500" spc="-60" dirty="0" smtClean="0">
                <a:hlinkClick r:id="rId9" action="ppaction://hlinksldjump"/>
              </a:rPr>
              <a:t>We didn’t play each other to begin with, though, because we couldn’t </a:t>
            </a:r>
          </a:p>
          <a:p>
            <a:pPr>
              <a:lnSpc>
                <a:spcPct val="80000"/>
              </a:lnSpc>
              <a:buNone/>
            </a:pPr>
            <a:r>
              <a:rPr lang="en-US" altLang="zh-CN" sz="2500" spc="-70" dirty="0" smtClean="0">
                <a:hlinkClick r:id="rId9" action="ppaction://hlinksldjump"/>
              </a:rPr>
              <a:t>keep a ball in play. </a:t>
            </a:r>
            <a:r>
              <a:rPr lang="en-US" altLang="zh-CN" sz="2500" spc="-70" dirty="0" smtClean="0"/>
              <a:t>We </a:t>
            </a:r>
            <a:r>
              <a:rPr lang="en-US" altLang="zh-CN" sz="2500" spc="-70" dirty="0" smtClean="0">
                <a:hlinkClick r:id="rId10" action="ppaction://hlinksldjump"/>
              </a:rPr>
              <a:t>started off </a:t>
            </a:r>
            <a:r>
              <a:rPr lang="en-US" altLang="zh-CN" sz="2500" spc="-70" dirty="0" smtClean="0"/>
              <a:t>playing in the </a:t>
            </a:r>
            <a:r>
              <a:rPr lang="en-US" altLang="zh-CN" sz="2500" spc="-70" dirty="0" err="1" smtClean="0"/>
              <a:t>neighbourhood</a:t>
            </a:r>
            <a:r>
              <a:rPr lang="en-US" altLang="zh-CN" sz="2500" spc="-70" dirty="0" smtClean="0"/>
              <a:t> courts</a:t>
            </a:r>
          </a:p>
          <a:p>
            <a:pPr>
              <a:lnSpc>
                <a:spcPct val="80000"/>
              </a:lnSpc>
              <a:buNone/>
            </a:pPr>
            <a:r>
              <a:rPr lang="en-US" altLang="zh-CN" sz="2500" spc="-60" dirty="0" smtClean="0"/>
              <a:t>of </a:t>
            </a:r>
            <a:r>
              <a:rPr lang="en-US" altLang="zh-CN" sz="2500" spc="-60" dirty="0" smtClean="0">
                <a:hlinkClick r:id="rId11" action="ppaction://hlinksldjump"/>
              </a:rPr>
              <a:t>Compton</a:t>
            </a:r>
            <a:r>
              <a:rPr lang="en-US" altLang="zh-CN" sz="2500" spc="-60" dirty="0" smtClean="0"/>
              <a:t>, Los Angeles, where we grew up. Most people didn’t play </a:t>
            </a:r>
          </a:p>
          <a:p>
            <a:pPr>
              <a:lnSpc>
                <a:spcPct val="80000"/>
              </a:lnSpc>
              <a:buNone/>
            </a:pPr>
            <a:r>
              <a:rPr lang="en-US" altLang="zh-CN" sz="2500" spc="-40" dirty="0" smtClean="0"/>
              <a:t>tennis round there, especially kids. But that didn’t bother us. People </a:t>
            </a:r>
          </a:p>
          <a:p>
            <a:pPr>
              <a:lnSpc>
                <a:spcPct val="80000"/>
              </a:lnSpc>
              <a:buNone/>
            </a:pPr>
            <a:r>
              <a:rPr lang="en-US" altLang="zh-CN" sz="2500" spc="-40" dirty="0" smtClean="0"/>
              <a:t>ask whether we had </a:t>
            </a:r>
            <a:r>
              <a:rPr lang="en-US" altLang="zh-CN" sz="2500" spc="-40" dirty="0" smtClean="0">
                <a:hlinkClick r:id="rId12" action="ppaction://hlinksldjump"/>
              </a:rPr>
              <a:t>distractions</a:t>
            </a:r>
            <a:r>
              <a:rPr lang="en-US" altLang="zh-CN" sz="2500" spc="-40" dirty="0" smtClean="0"/>
              <a:t>, but </a:t>
            </a:r>
            <a:r>
              <a:rPr lang="en-US" altLang="zh-CN" sz="2500" spc="-40" dirty="0" smtClean="0">
                <a:hlinkClick r:id="rId13" action="ppaction://hlinksldjump"/>
              </a:rPr>
              <a:t>to be honest</a:t>
            </a:r>
            <a:r>
              <a:rPr lang="en-US" altLang="zh-CN" sz="2500" spc="-40" dirty="0" smtClean="0"/>
              <a:t>, we didn’t. It’s not </a:t>
            </a:r>
          </a:p>
          <a:p>
            <a:pPr>
              <a:lnSpc>
                <a:spcPct val="80000"/>
              </a:lnSpc>
              <a:buNone/>
            </a:pPr>
            <a:r>
              <a:rPr lang="en-US" altLang="zh-CN" sz="2500" spc="-40" dirty="0" smtClean="0"/>
              <a:t>like we had jobs, or things to take care of, or bills to pay. All we had to </a:t>
            </a:r>
          </a:p>
          <a:p>
            <a:pPr>
              <a:lnSpc>
                <a:spcPct val="80000"/>
              </a:lnSpc>
              <a:buNone/>
            </a:pPr>
            <a:r>
              <a:rPr lang="en-US" altLang="zh-CN" sz="2500" dirty="0" smtClean="0"/>
              <a:t>do was be a kid and go out there and hit the ball. So that was easy.</a:t>
            </a:r>
          </a:p>
        </p:txBody>
      </p:sp>
      <p:pic>
        <p:nvPicPr>
          <p:cNvPr id="6152" name="图片 8" descr="音频">
            <a:hlinkClick r:id="rId14" action="ppaction://hlinkfile"/>
          </p:cNvPr>
          <p:cNvPicPr>
            <a:picLocks noChangeAspect="1" noChangeArrowheads="1"/>
          </p:cNvPicPr>
          <p:nvPr/>
        </p:nvPicPr>
        <p:blipFill>
          <a:blip r:embed="rId15"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6" action="ppaction://hlinksldjump"/>
          </p:cNvPr>
          <p:cNvPicPr>
            <a:picLocks noChangeAspect="1"/>
          </p:cNvPicPr>
          <p:nvPr/>
        </p:nvPicPr>
        <p:blipFill>
          <a:blip r:embed="rId17"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solidFill>
                  <a:srgbClr val="FF0000"/>
                </a:solidFill>
              </a:rPr>
              <a:t>Reading and interpreting</a:t>
            </a:r>
          </a:p>
          <a:p>
            <a:pPr algn="just" eaLnBrk="1" hangingPunct="1">
              <a:lnSpc>
                <a:spcPct val="100000"/>
              </a:lnSpc>
              <a:buNone/>
              <a:defRPr/>
            </a:pPr>
            <a:r>
              <a:rPr lang="en-US" b="1" dirty="0" smtClean="0"/>
              <a:t>7 Look at the sentences from the passage and answer the</a:t>
            </a:r>
            <a:br>
              <a:rPr lang="en-US" b="1" dirty="0" smtClean="0"/>
            </a:br>
            <a:r>
              <a:rPr lang="en-US" b="1" dirty="0" smtClean="0"/>
              <a:t>questions about the figurative language.</a:t>
            </a:r>
          </a:p>
          <a:p>
            <a:pPr algn="just" eaLnBrk="1" hangingPunct="1">
              <a:lnSpc>
                <a:spcPct val="100000"/>
              </a:lnSpc>
              <a:buNone/>
              <a:defRPr/>
            </a:pPr>
            <a:r>
              <a:rPr lang="en-US" dirty="0" smtClean="0"/>
              <a:t>1 ... Venus and I weren’t born with silver spoons in our mouths.</a:t>
            </a:r>
          </a:p>
          <a:p>
            <a:pPr algn="just" eaLnBrk="1" hangingPunct="1">
              <a:lnSpc>
                <a:spcPct val="100000"/>
              </a:lnSpc>
              <a:buNone/>
              <a:defRPr/>
            </a:pPr>
            <a:r>
              <a:rPr lang="en-US" dirty="0" smtClean="0">
                <a:solidFill>
                  <a:srgbClr val="C00000"/>
                </a:solidFill>
              </a:rPr>
              <a:t>   Is to </a:t>
            </a:r>
            <a:r>
              <a:rPr lang="en-US" i="1" dirty="0" smtClean="0">
                <a:solidFill>
                  <a:srgbClr val="C00000"/>
                </a:solidFill>
              </a:rPr>
              <a:t>be born with a silver spoon in your mouth </a:t>
            </a:r>
            <a:r>
              <a:rPr lang="en-US" dirty="0" smtClean="0">
                <a:solidFill>
                  <a:srgbClr val="C00000"/>
                </a:solidFill>
              </a:rPr>
              <a:t>likely to mean born into a rich or a poor family?</a:t>
            </a:r>
          </a:p>
          <a:p>
            <a:pPr algn="just" eaLnBrk="1" hangingPunct="1">
              <a:lnSpc>
                <a:spcPct val="100000"/>
              </a:lnSpc>
              <a:buNone/>
              <a:defRPr/>
            </a:pPr>
            <a:r>
              <a:rPr lang="en-US" dirty="0" smtClean="0">
                <a:solidFill>
                  <a:srgbClr val="002060"/>
                </a:solidFill>
              </a:rPr>
              <a:t>   </a:t>
            </a:r>
            <a:r>
              <a:rPr lang="en-US" dirty="0" smtClean="0"/>
              <a:t>It means to be born into a rich or privileged family (they have enough money to have silver spoons for the newborn baby).</a:t>
            </a:r>
            <a:endParaRPr lang="en-US" dirty="0" smtClean="0">
              <a:solidFill>
                <a:srgbClr val="002060"/>
              </a:solidFill>
            </a:endParaRPr>
          </a:p>
          <a:p>
            <a:pPr algn="just" eaLnBrk="1" hangingPunct="1">
              <a:buNone/>
              <a:defRPr/>
            </a:pPr>
            <a:r>
              <a:rPr lang="en-US" dirty="0" smtClean="0"/>
              <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dissolv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dissolve">
                                      <p:cBhvr>
                                        <p:cTn id="1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endParaRPr lang="en-US" dirty="0" smtClean="0"/>
          </a:p>
          <a:p>
            <a:pPr algn="just" eaLnBrk="1" hangingPunct="1">
              <a:lnSpc>
                <a:spcPct val="100000"/>
              </a:lnSpc>
              <a:buNone/>
              <a:defRPr/>
            </a:pPr>
            <a:r>
              <a:rPr lang="en-US" dirty="0" smtClean="0"/>
              <a:t>2 ... nothing was handed to us on a plate.</a:t>
            </a:r>
          </a:p>
          <a:p>
            <a:pPr algn="just" eaLnBrk="1" hangingPunct="1">
              <a:lnSpc>
                <a:spcPct val="100000"/>
              </a:lnSpc>
              <a:buNone/>
              <a:defRPr/>
            </a:pPr>
            <a:r>
              <a:rPr lang="en-US" dirty="0" smtClean="0"/>
              <a:t>   </a:t>
            </a:r>
            <a:r>
              <a:rPr lang="en-US" dirty="0" smtClean="0">
                <a:solidFill>
                  <a:srgbClr val="C00000"/>
                </a:solidFill>
              </a:rPr>
              <a:t>If something is </a:t>
            </a:r>
            <a:r>
              <a:rPr lang="en-US" i="1" dirty="0" smtClean="0">
                <a:solidFill>
                  <a:srgbClr val="C00000"/>
                </a:solidFill>
              </a:rPr>
              <a:t>handed to you on a plate</a:t>
            </a:r>
            <a:r>
              <a:rPr lang="en-US" dirty="0" smtClean="0">
                <a:solidFill>
                  <a:srgbClr val="C00000"/>
                </a:solidFill>
              </a:rPr>
              <a:t>, is it easy or difficult to obtain?</a:t>
            </a:r>
          </a:p>
          <a:p>
            <a:pPr algn="just" eaLnBrk="1" hangingPunct="1">
              <a:lnSpc>
                <a:spcPct val="100000"/>
              </a:lnSpc>
              <a:buNone/>
              <a:defRPr/>
            </a:pPr>
            <a:r>
              <a:rPr lang="en-US" dirty="0" smtClean="0"/>
              <a:t>   It is easy to obtain and you don’t have to make an effort for it.</a:t>
            </a:r>
          </a:p>
          <a:p>
            <a:pPr algn="just" eaLnBrk="1" hangingPunct="1">
              <a:buNone/>
              <a:defRPr/>
            </a:pPr>
            <a:endParaRPr lang="en-US" dirty="0" smtClean="0"/>
          </a:p>
          <a:p>
            <a:pPr algn="just" eaLnBrk="1" hangingPunct="1">
              <a:buNone/>
              <a:defRPr/>
            </a:pPr>
            <a:r>
              <a:rPr lang="en-US" dirty="0" smtClean="0"/>
              <a:t/>
            </a:r>
            <a:br>
              <a:rPr lang="en-US" dirty="0" smtClean="0"/>
            </a:br>
            <a:endParaRPr lang="en-US" dirty="0" smtClean="0"/>
          </a:p>
          <a:p>
            <a:pPr algn="just" eaLnBrk="1" hangingPunct="1">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dissolve">
                                      <p:cBhvr>
                                        <p:cTn id="1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dirty="0" smtClean="0"/>
              <a:t>3 ... I can already see how it’s been an important building block in both our characters.</a:t>
            </a:r>
          </a:p>
          <a:p>
            <a:pPr algn="just" eaLnBrk="1" hangingPunct="1">
              <a:lnSpc>
                <a:spcPct val="100000"/>
              </a:lnSpc>
              <a:buNone/>
              <a:defRPr/>
            </a:pPr>
            <a:r>
              <a:rPr lang="en-US" dirty="0" smtClean="0">
                <a:solidFill>
                  <a:srgbClr val="002060"/>
                </a:solidFill>
              </a:rPr>
              <a:t>   </a:t>
            </a:r>
            <a:r>
              <a:rPr lang="en-US" dirty="0" smtClean="0">
                <a:solidFill>
                  <a:srgbClr val="C00000"/>
                </a:solidFill>
              </a:rPr>
              <a:t>Is a </a:t>
            </a:r>
            <a:r>
              <a:rPr lang="en-US" i="1" dirty="0" smtClean="0">
                <a:solidFill>
                  <a:srgbClr val="C00000"/>
                </a:solidFill>
              </a:rPr>
              <a:t>building block </a:t>
            </a:r>
            <a:r>
              <a:rPr lang="en-US" dirty="0" smtClean="0">
                <a:solidFill>
                  <a:srgbClr val="C00000"/>
                </a:solidFill>
              </a:rPr>
              <a:t>likely to be one of the basic parts that</a:t>
            </a:r>
            <a:br>
              <a:rPr lang="en-US" dirty="0" smtClean="0">
                <a:solidFill>
                  <a:srgbClr val="C00000"/>
                </a:solidFill>
              </a:rPr>
            </a:br>
            <a:r>
              <a:rPr lang="en-US" dirty="0" smtClean="0">
                <a:solidFill>
                  <a:srgbClr val="C00000"/>
                </a:solidFill>
              </a:rPr>
              <a:t>something is made from or a piece of wood that young children play with?</a:t>
            </a:r>
          </a:p>
          <a:p>
            <a:pPr algn="just" eaLnBrk="1" hangingPunct="1">
              <a:lnSpc>
                <a:spcPct val="100000"/>
              </a:lnSpc>
              <a:buNone/>
              <a:defRPr/>
            </a:pPr>
            <a:r>
              <a:rPr lang="en-US" dirty="0" smtClean="0"/>
              <a:t>   It refers to one of the basic parts that something is made from, which is very important for later development.</a:t>
            </a:r>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9"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1"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buNone/>
              <a:defRPr/>
            </a:pPr>
            <a:r>
              <a:rPr lang="en-US" dirty="0" smtClean="0"/>
              <a:t>  </a:t>
            </a:r>
          </a:p>
          <a:p>
            <a:pPr algn="just" eaLnBrk="1" hangingPunct="1">
              <a:lnSpc>
                <a:spcPct val="100000"/>
              </a:lnSpc>
              <a:buNone/>
              <a:defRPr/>
            </a:pPr>
            <a:r>
              <a:rPr lang="en-US" dirty="0" smtClean="0"/>
              <a:t>4 </a:t>
            </a:r>
            <a:r>
              <a:rPr lang="en-US" dirty="0" smtClean="0"/>
              <a:t>… I’m </a:t>
            </a:r>
            <a:r>
              <a:rPr lang="en-US" dirty="0" smtClean="0"/>
              <a:t>more private, more likely to store things up inside ...</a:t>
            </a:r>
          </a:p>
          <a:p>
            <a:pPr algn="just" eaLnBrk="1" hangingPunct="1">
              <a:lnSpc>
                <a:spcPct val="100000"/>
              </a:lnSpc>
              <a:buNone/>
              <a:defRPr/>
            </a:pPr>
            <a:r>
              <a:rPr lang="en-US" dirty="0" smtClean="0">
                <a:solidFill>
                  <a:srgbClr val="C00000"/>
                </a:solidFill>
              </a:rPr>
              <a:t>   If you </a:t>
            </a:r>
            <a:r>
              <a:rPr lang="en-US" i="1" dirty="0" smtClean="0">
                <a:solidFill>
                  <a:srgbClr val="C00000"/>
                </a:solidFill>
              </a:rPr>
              <a:t>store things up</a:t>
            </a:r>
            <a:r>
              <a:rPr lang="en-US" dirty="0" smtClean="0">
                <a:solidFill>
                  <a:srgbClr val="C00000"/>
                </a:solidFill>
              </a:rPr>
              <a:t>, are you likely to forget about them, or remember them in a way that will cause problems in the future?</a:t>
            </a:r>
          </a:p>
          <a:p>
            <a:pPr algn="just" eaLnBrk="1" hangingPunct="1">
              <a:lnSpc>
                <a:spcPct val="100000"/>
              </a:lnSpc>
              <a:buNone/>
              <a:defRPr/>
            </a:pPr>
            <a:r>
              <a:rPr lang="en-US" dirty="0" smtClean="0"/>
              <a:t>   You are likely to remember </a:t>
            </a:r>
            <a:r>
              <a:rPr lang="en-US" dirty="0" smtClean="0"/>
              <a:t>t</a:t>
            </a:r>
            <a:r>
              <a:rPr lang="en-US" altLang="zh-CN" dirty="0" smtClean="0"/>
              <a:t>hem</a:t>
            </a:r>
            <a:r>
              <a:rPr lang="en-US" dirty="0" smtClean="0"/>
              <a:t> </a:t>
            </a:r>
            <a:r>
              <a:rPr lang="en-US" dirty="0" smtClean="0"/>
              <a:t>in a way that will cause problems in the future (a similar expression is </a:t>
            </a:r>
            <a:r>
              <a:rPr lang="en-US" i="1" dirty="0" smtClean="0"/>
              <a:t>bottle it up</a:t>
            </a:r>
            <a:r>
              <a:rPr lang="en-US" dirty="0" smtClean="0"/>
              <a:t>, like keeping something in a sealed bottle)</a:t>
            </a:r>
            <a:endParaRPr lang="zh-CN" altLang="en-US" dirty="0"/>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buNone/>
              <a:defRPr/>
            </a:pPr>
            <a:endParaRPr lang="en-US" dirty="0" smtClean="0"/>
          </a:p>
          <a:p>
            <a:pPr eaLnBrk="1" hangingPunct="1">
              <a:lnSpc>
                <a:spcPct val="100000"/>
              </a:lnSpc>
              <a:buNone/>
              <a:defRPr/>
            </a:pPr>
            <a:r>
              <a:rPr lang="en-US" dirty="0" smtClean="0"/>
              <a:t>5 ... She’d be more likely to get things off her chest ...</a:t>
            </a:r>
          </a:p>
          <a:p>
            <a:pPr algn="just" eaLnBrk="1" hangingPunct="1">
              <a:lnSpc>
                <a:spcPct val="100000"/>
              </a:lnSpc>
              <a:buNone/>
              <a:defRPr/>
            </a:pPr>
            <a:r>
              <a:rPr lang="en-US" dirty="0" smtClean="0"/>
              <a:t>   </a:t>
            </a:r>
            <a:r>
              <a:rPr lang="en-US" dirty="0" smtClean="0">
                <a:solidFill>
                  <a:srgbClr val="C00000"/>
                </a:solidFill>
              </a:rPr>
              <a:t>If you </a:t>
            </a:r>
            <a:r>
              <a:rPr lang="en-US" i="1" dirty="0" smtClean="0">
                <a:solidFill>
                  <a:srgbClr val="C00000"/>
                </a:solidFill>
              </a:rPr>
              <a:t>get something off your chest</a:t>
            </a:r>
            <a:r>
              <a:rPr lang="en-US" dirty="0" smtClean="0">
                <a:solidFill>
                  <a:srgbClr val="C00000"/>
                </a:solidFill>
              </a:rPr>
              <a:t>, are you likely to talk about something which has been worrying you so you feel better about it, or to keep it to yourself?</a:t>
            </a:r>
          </a:p>
          <a:p>
            <a:pPr algn="just" eaLnBrk="1" hangingPunct="1">
              <a:lnSpc>
                <a:spcPct val="100000"/>
              </a:lnSpc>
              <a:buNone/>
              <a:defRPr/>
            </a:pPr>
            <a:r>
              <a:rPr lang="en-US" dirty="0" smtClean="0"/>
              <a:t>   You are likely to talk about something which has been worrying you, so you feel better about it later.</a:t>
            </a:r>
          </a:p>
          <a:p>
            <a:pPr algn="just" eaLnBrk="1" hangingPunct="1">
              <a:buNone/>
              <a:defRPr/>
            </a:pPr>
            <a:r>
              <a:rPr lang="en-US" dirty="0" smtClean="0"/>
              <a:t/>
            </a:r>
            <a:br>
              <a:rPr lang="en-US" dirty="0" smtClean="0"/>
            </a:br>
            <a:r>
              <a:rPr lang="en-US" dirty="0" smtClean="0"/>
              <a:t/>
            </a:r>
            <a:br>
              <a:rPr lang="en-US" dirty="0" smtClean="0"/>
            </a:br>
            <a:endParaRPr lang="zh-CN" altLang="en-US" dirty="0"/>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buFont typeface="Arial" panose="020B0604020202020204" pitchFamily="34" charset="0"/>
              <a:buChar char="•"/>
              <a:defRPr/>
            </a:pPr>
            <a:endParaRPr lang="en-US" dirty="0" smtClean="0"/>
          </a:p>
          <a:p>
            <a:pPr eaLnBrk="1" hangingPunct="1">
              <a:lnSpc>
                <a:spcPct val="100000"/>
              </a:lnSpc>
              <a:buNone/>
              <a:defRPr/>
            </a:pPr>
            <a:r>
              <a:rPr lang="en-US" dirty="0" smtClean="0"/>
              <a:t>6 ... they’ve had me laughing my head off.</a:t>
            </a:r>
          </a:p>
          <a:p>
            <a:pPr algn="just" eaLnBrk="1" hangingPunct="1">
              <a:lnSpc>
                <a:spcPct val="100000"/>
              </a:lnSpc>
              <a:buNone/>
              <a:defRPr/>
            </a:pPr>
            <a:r>
              <a:rPr lang="en-US" dirty="0" smtClean="0"/>
              <a:t>   </a:t>
            </a:r>
            <a:r>
              <a:rPr lang="en-US" dirty="0" smtClean="0">
                <a:solidFill>
                  <a:srgbClr val="C00000"/>
                </a:solidFill>
              </a:rPr>
              <a:t>If you </a:t>
            </a:r>
            <a:r>
              <a:rPr lang="en-US" i="1" dirty="0" smtClean="0">
                <a:solidFill>
                  <a:srgbClr val="C00000"/>
                </a:solidFill>
              </a:rPr>
              <a:t>laugh your head off </a:t>
            </a:r>
            <a:r>
              <a:rPr lang="en-US" dirty="0" smtClean="0">
                <a:solidFill>
                  <a:srgbClr val="C00000"/>
                </a:solidFill>
              </a:rPr>
              <a:t>at something, is it likely to be very funny or very painful?</a:t>
            </a:r>
          </a:p>
          <a:p>
            <a:pPr algn="just" eaLnBrk="1" hangingPunct="1">
              <a:lnSpc>
                <a:spcPct val="100000"/>
              </a:lnSpc>
              <a:buNone/>
              <a:defRPr/>
            </a:pPr>
            <a:r>
              <a:rPr lang="en-US" dirty="0" smtClean="0"/>
              <a:t>   It </a:t>
            </a:r>
            <a:r>
              <a:rPr lang="en-US" dirty="0" smtClean="0"/>
              <a:t>is likely to be very funny (similar expressions are </a:t>
            </a:r>
            <a:r>
              <a:rPr lang="en-US" i="1" dirty="0" smtClean="0"/>
              <a:t>I killed myself with laughter </a:t>
            </a:r>
            <a:r>
              <a:rPr lang="en-US" dirty="0" smtClean="0"/>
              <a:t>/ </a:t>
            </a:r>
            <a:r>
              <a:rPr lang="en-US" i="1" dirty="0" smtClean="0"/>
              <a:t>I fell about laughing</a:t>
            </a:r>
            <a:r>
              <a:rPr lang="en-US" dirty="0" smtClean="0"/>
              <a:t>).</a:t>
            </a:r>
          </a:p>
          <a:p>
            <a:pPr algn="just" eaLnBrk="1" hangingPunct="1">
              <a:buNone/>
              <a:defRPr/>
            </a:pPr>
            <a:r>
              <a:rPr lang="en-US" dirty="0" smtClean="0"/>
              <a:t/>
            </a:r>
            <a:br>
              <a:rPr lang="en-US" dirty="0" smtClean="0"/>
            </a:br>
            <a:endParaRPr lang="en-US" dirty="0" smtClean="0"/>
          </a:p>
          <a:p>
            <a:pPr algn="just" eaLnBrk="1" hangingPunct="1">
              <a:buNone/>
              <a:defRPr/>
            </a:pPr>
            <a:r>
              <a:rPr lang="en-US" dirty="0" smtClean="0"/>
              <a:t/>
            </a:r>
            <a:br>
              <a:rPr lang="en-US" dirty="0" smtClean="0"/>
            </a:br>
            <a:endParaRPr lang="zh-CN" altLang="en-US" dirty="0"/>
          </a:p>
        </p:txBody>
      </p:sp>
      <p:pic>
        <p:nvPicPr>
          <p:cNvPr id="17411" name="图片 2" descr="END"/>
          <p:cNvPicPr>
            <a:picLocks noChangeAspect="1" noChangeArrowheads="1"/>
          </p:cNvPicPr>
          <p:nvPr/>
        </p:nvPicPr>
        <p:blipFill>
          <a:blip r:embed="rId3"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r>
              <a:rPr lang="en-US" b="1" dirty="0" smtClean="0">
                <a:solidFill>
                  <a:srgbClr val="FF0000"/>
                </a:solidFill>
              </a:rPr>
              <a:t>Developing critical thinking</a:t>
            </a:r>
          </a:p>
          <a:p>
            <a:pPr eaLnBrk="1" hangingPunct="1">
              <a:lnSpc>
                <a:spcPct val="100000"/>
              </a:lnSpc>
              <a:buNone/>
              <a:defRPr/>
            </a:pPr>
            <a:r>
              <a:rPr lang="en-US" b="1" dirty="0" smtClean="0"/>
              <a:t>8 Work in pairs and discuss the questions.</a:t>
            </a:r>
          </a:p>
          <a:p>
            <a:pPr eaLnBrk="1" hangingPunct="1">
              <a:lnSpc>
                <a:spcPct val="100000"/>
              </a:lnSpc>
              <a:buNone/>
              <a:defRPr/>
            </a:pPr>
            <a:endParaRPr lang="en-US" sz="1200" b="1" dirty="0" smtClean="0"/>
          </a:p>
          <a:p>
            <a:pPr algn="just" eaLnBrk="1" hangingPunct="1">
              <a:lnSpc>
                <a:spcPct val="100000"/>
              </a:lnSpc>
              <a:buNone/>
              <a:defRPr/>
            </a:pPr>
            <a:r>
              <a:rPr lang="en-US" dirty="0" smtClean="0"/>
              <a:t>1 </a:t>
            </a:r>
            <a:r>
              <a:rPr lang="en-US" dirty="0" smtClean="0">
                <a:hlinkClick r:id="rId3" action="ppaction://hlinksldjump"/>
              </a:rPr>
              <a:t>What’s your opinion about the relationship between Venus and Serena?</a:t>
            </a:r>
            <a:endParaRPr lang="en-US" dirty="0" smtClean="0"/>
          </a:p>
          <a:p>
            <a:pPr algn="just" eaLnBrk="1" hangingPunct="1">
              <a:lnSpc>
                <a:spcPct val="100000"/>
              </a:lnSpc>
              <a:buNone/>
              <a:defRPr/>
            </a:pPr>
            <a:r>
              <a:rPr lang="en-US" dirty="0" smtClean="0"/>
              <a:t>2 </a:t>
            </a:r>
            <a:r>
              <a:rPr lang="en-US" dirty="0" smtClean="0">
                <a:hlinkClick r:id="rId4" action="ppaction://hlinksldjump"/>
              </a:rPr>
              <a:t>Did the sisters have a “normal” childhood? Do you think</a:t>
            </a:r>
            <a:br>
              <a:rPr lang="en-US" dirty="0" smtClean="0">
                <a:hlinkClick r:id="rId4" action="ppaction://hlinksldjump"/>
              </a:rPr>
            </a:br>
            <a:r>
              <a:rPr lang="en-US" dirty="0" smtClean="0">
                <a:hlinkClick r:id="rId4" action="ppaction://hlinksldjump"/>
              </a:rPr>
              <a:t>their childhood was affected in any way by their talent for</a:t>
            </a:r>
            <a:br>
              <a:rPr lang="en-US" dirty="0" smtClean="0">
                <a:hlinkClick r:id="rId4" action="ppaction://hlinksldjump"/>
              </a:rPr>
            </a:br>
            <a:r>
              <a:rPr lang="en-US" dirty="0" smtClean="0">
                <a:hlinkClick r:id="rId4" action="ppaction://hlinksldjump"/>
              </a:rPr>
              <a:t>tennis?</a:t>
            </a:r>
            <a:endParaRPr lang="en-US" dirty="0" smtClean="0"/>
          </a:p>
          <a:p>
            <a:pPr algn="just" eaLnBrk="1" hangingPunct="1">
              <a:lnSpc>
                <a:spcPct val="100000"/>
              </a:lnSpc>
              <a:buNone/>
              <a:defRPr/>
            </a:pPr>
            <a:r>
              <a:rPr lang="en-US" dirty="0" smtClean="0"/>
              <a:t>3 </a:t>
            </a:r>
            <a:r>
              <a:rPr lang="en-US" dirty="0" smtClean="0">
                <a:hlinkClick r:id="rId5" action="ppaction://hlinksldjump"/>
              </a:rPr>
              <a:t>Is it right for parents to encourage their child to train hard for something even if it means the child misses out on a normal childhood?</a:t>
            </a:r>
            <a:endParaRPr lang="en-US" dirty="0" smtClean="0"/>
          </a:p>
          <a:p>
            <a:pPr algn="just" eaLnBrk="1" hangingPunct="1">
              <a:buNone/>
              <a:defRPr/>
            </a:pPr>
            <a:r>
              <a:rPr lang="en-US" dirty="0" smtClean="0"/>
              <a:t/>
            </a:r>
            <a:br>
              <a:rPr lang="en-US" dirty="0" smtClean="0"/>
            </a:br>
            <a:endParaRPr lang="zh-CN" altLang="en-US" dirty="0"/>
          </a:p>
        </p:txBody>
      </p:sp>
      <p:pic>
        <p:nvPicPr>
          <p:cNvPr id="17411"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9" action="ppaction://hlinksldjump"/>
          </p:cNvPr>
          <p:cNvPicPr>
            <a:picLocks noChangeAspect="1" noChangeArrowheads="1"/>
          </p:cNvPicPr>
          <p:nvPr/>
        </p:nvPicPr>
        <p:blipFill>
          <a:blip r:embed="rId10"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dissolve">
                                      <p:cBhvr>
                                        <p:cTn id="7"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b="1" dirty="0" smtClean="0"/>
              <a:t>1 What’s your opinion about the relationship between </a:t>
            </a:r>
          </a:p>
          <a:p>
            <a:pPr algn="just" eaLnBrk="1" hangingPunct="1">
              <a:lnSpc>
                <a:spcPct val="100000"/>
              </a:lnSpc>
              <a:buNone/>
              <a:defRPr/>
            </a:pPr>
            <a:r>
              <a:rPr lang="en-US" b="1" dirty="0"/>
              <a:t> </a:t>
            </a:r>
            <a:r>
              <a:rPr lang="en-US" b="1" dirty="0" smtClean="0"/>
              <a:t>  </a:t>
            </a:r>
            <a:r>
              <a:rPr lang="en-US" b="1" dirty="0" smtClean="0"/>
              <a:t>Venus and Serena?</a:t>
            </a:r>
          </a:p>
          <a:p>
            <a:pPr eaLnBrk="1" hangingPunct="1">
              <a:lnSpc>
                <a:spcPct val="100000"/>
              </a:lnSpc>
              <a:buNone/>
              <a:defRPr/>
            </a:pPr>
            <a:r>
              <a:rPr lang="en-US" dirty="0" smtClean="0"/>
              <a:t>   Their relationship is clearly close. They shared a bedroom until Venus was 15 and they have been good friends. They obviously play tennis very well together and they’ve won</a:t>
            </a:r>
            <a:br>
              <a:rPr lang="en-US" dirty="0" smtClean="0"/>
            </a:br>
            <a:r>
              <a:rPr lang="en-US" dirty="0" smtClean="0"/>
              <a:t>many doubles titles.</a:t>
            </a:r>
            <a:br>
              <a:rPr lang="en-US" dirty="0" smtClean="0"/>
            </a:br>
            <a:endParaRPr lang="en-US" dirty="0" smtClean="0"/>
          </a:p>
          <a:p>
            <a:pPr algn="just" eaLnBrk="1" hangingPunct="1">
              <a:buNone/>
              <a:defRPr/>
            </a:pPr>
            <a:r>
              <a:rPr lang="en-US" dirty="0" smtClean="0"/>
              <a:t>    </a:t>
            </a:r>
            <a:endParaRPr lang="en-US" dirty="0" smtClean="0"/>
          </a:p>
        </p:txBody>
      </p:sp>
      <p:pic>
        <p:nvPicPr>
          <p:cNvPr id="17412"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endParaRPr lang="en-US" dirty="0" smtClean="0"/>
          </a:p>
          <a:p>
            <a:pPr algn="just" eaLnBrk="1" hangingPunct="1">
              <a:lnSpc>
                <a:spcPct val="100000"/>
              </a:lnSpc>
              <a:buNone/>
              <a:defRPr/>
            </a:pPr>
            <a:r>
              <a:rPr lang="en-US" b="1" dirty="0" smtClean="0"/>
              <a:t>2 Did the sisters have a “normal” childhood? Do you think</a:t>
            </a:r>
            <a:br>
              <a:rPr lang="en-US" b="1" dirty="0" smtClean="0"/>
            </a:br>
            <a:r>
              <a:rPr lang="en-US" b="1" dirty="0" smtClean="0"/>
              <a:t>their childhood was affected in any way by their talent for tennis?</a:t>
            </a:r>
          </a:p>
          <a:p>
            <a:pPr algn="just" eaLnBrk="1" hangingPunct="1">
              <a:lnSpc>
                <a:spcPct val="100000"/>
              </a:lnSpc>
              <a:buNone/>
              <a:defRPr/>
            </a:pPr>
            <a:r>
              <a:rPr lang="en-US" dirty="0" smtClean="0"/>
              <a:t>   The Williams sisters started tennis when they were very young, which was unusual at that time in Los Angeles. Their father is said to have pushed them and they didn’t have any distractions — all they had to do was play tennis. This didn’t sound like a “normal” childhood and it was obviously affected by their great talent for tennis.</a:t>
            </a:r>
          </a:p>
          <a:p>
            <a:pPr algn="just" eaLnBrk="1" hangingPunct="1">
              <a:lnSpc>
                <a:spcPct val="100000"/>
              </a:lnSpc>
              <a:buNone/>
              <a:defRPr/>
            </a:pPr>
            <a:r>
              <a:rPr lang="en-US" dirty="0" smtClean="0"/>
              <a:t/>
            </a:r>
            <a:br>
              <a:rPr lang="en-US" dirty="0" smtClean="0"/>
            </a:br>
            <a:endParaRPr lang="zh-CN" altLang="en-US" dirty="0"/>
          </a:p>
        </p:txBody>
      </p:sp>
      <p:pic>
        <p:nvPicPr>
          <p:cNvPr id="17413"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b="1" dirty="0" smtClean="0"/>
              <a:t>3 Is it right for parents to encourage their child to train hard for something even if it means the child misses out on a normal childhood?</a:t>
            </a:r>
          </a:p>
          <a:p>
            <a:pPr algn="just" eaLnBrk="1" hangingPunct="1">
              <a:lnSpc>
                <a:spcPct val="100000"/>
              </a:lnSpc>
              <a:buNone/>
              <a:defRPr/>
            </a:pPr>
            <a:r>
              <a:rPr lang="en-US" dirty="0" smtClean="0"/>
              <a:t>   Generally yes, if the child is keen to do it and has talent. Of course, the talent is only seen when the child has an opportunity and makes an effort. Even so, children need a balance with their social life.</a:t>
            </a:r>
          </a:p>
          <a:p>
            <a:pPr algn="just" eaLnBrk="1" hangingPunct="1">
              <a:lnSpc>
                <a:spcPct val="100000"/>
              </a:lnSpc>
              <a:buNone/>
              <a:defRPr/>
            </a:pPr>
            <a:r>
              <a:rPr lang="en-US" dirty="0" smtClean="0"/>
              <a:t/>
            </a:r>
            <a:br>
              <a:rPr lang="en-US" dirty="0" smtClean="0"/>
            </a:br>
            <a:endParaRPr lang="en-US" dirty="0" smtClean="0"/>
          </a:p>
        </p:txBody>
      </p:sp>
      <p:pic>
        <p:nvPicPr>
          <p:cNvPr id="17411" name="图片 2" descr="END"/>
          <p:cNvPicPr>
            <a:picLocks noChangeAspect="1" noChangeArrowheads="1"/>
          </p:cNvPicPr>
          <p:nvPr/>
        </p:nvPicPr>
        <p:blipFill>
          <a:blip r:embed="rId3" cstate="print"/>
          <a:srcRect/>
          <a:stretch>
            <a:fillRect/>
          </a:stretch>
        </p:blipFill>
        <p:spPr bwMode="auto">
          <a:xfrm>
            <a:off x="8379645" y="6341909"/>
            <a:ext cx="474663" cy="225425"/>
          </a:xfrm>
          <a:prstGeom prst="rect">
            <a:avLst/>
          </a:prstGeom>
          <a:noFill/>
          <a:ln w="9525">
            <a:noFill/>
            <a:miter lim="800000"/>
            <a:headEnd/>
            <a:tailEnd/>
          </a:ln>
        </p:spPr>
      </p:pic>
      <p:pic>
        <p:nvPicPr>
          <p:cNvPr id="17413"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dissolv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Font typeface="Arial" panose="020B0604020202020204" pitchFamily="34" charset="0"/>
              <a:buChar char="•"/>
              <a:defRPr/>
            </a:pPr>
            <a:endParaRPr lang="en-US" altLang="zh-CN" dirty="0" smtClean="0"/>
          </a:p>
          <a:p>
            <a:pPr>
              <a:lnSpc>
                <a:spcPct val="120000"/>
              </a:lnSpc>
              <a:buNone/>
            </a:pPr>
            <a:r>
              <a:rPr lang="en-US" altLang="zh-CN" sz="1800" dirty="0" smtClean="0">
                <a:solidFill>
                  <a:srgbClr val="0070C0"/>
                </a:solidFill>
              </a:rPr>
              <a:t> 6   </a:t>
            </a:r>
            <a:r>
              <a:rPr lang="en-US" altLang="zh-CN" sz="2500" spc="-50" dirty="0" smtClean="0">
                <a:hlinkClick r:id="rId7" action="ppaction://hlinksldjump"/>
              </a:rPr>
              <a:t>What with playing tennis together and sharing bedrooms until I was </a:t>
            </a:r>
          </a:p>
          <a:p>
            <a:pPr>
              <a:lnSpc>
                <a:spcPct val="120000"/>
              </a:lnSpc>
              <a:buNone/>
            </a:pPr>
            <a:r>
              <a:rPr lang="en-US" altLang="zh-CN" sz="2500" dirty="0" smtClean="0">
                <a:hlinkClick r:id="rId7" action="ppaction://hlinksldjump"/>
              </a:rPr>
              <a:t>15, Serena and I have always been close. </a:t>
            </a:r>
            <a:r>
              <a:rPr lang="en-US" altLang="zh-CN" sz="2500" dirty="0" smtClean="0"/>
              <a:t>But I think people tend to</a:t>
            </a:r>
          </a:p>
          <a:p>
            <a:pPr>
              <a:lnSpc>
                <a:spcPct val="120000"/>
              </a:lnSpc>
              <a:buNone/>
            </a:pPr>
            <a:r>
              <a:rPr lang="en-US" altLang="zh-CN" sz="2500" spc="-30" dirty="0" smtClean="0"/>
              <a:t>group us together as if we’re the same person sometimes. And we’re </a:t>
            </a:r>
          </a:p>
          <a:p>
            <a:pPr>
              <a:lnSpc>
                <a:spcPct val="120000"/>
              </a:lnSpc>
              <a:buNone/>
            </a:pPr>
            <a:r>
              <a:rPr lang="en-US" altLang="zh-CN" sz="2500" dirty="0" smtClean="0"/>
              <a:t>not. We’re like any other pair of </a:t>
            </a:r>
            <a:r>
              <a:rPr lang="en-US" altLang="zh-CN" sz="2500" dirty="0" smtClean="0">
                <a:hlinkClick r:id="rId8" action="ppaction://hlinksldjump"/>
              </a:rPr>
              <a:t>siblings</a:t>
            </a:r>
            <a:r>
              <a:rPr lang="en-US" altLang="zh-CN" sz="2500" dirty="0" smtClean="0"/>
              <a:t> – we have differences the</a:t>
            </a:r>
          </a:p>
          <a:p>
            <a:pPr>
              <a:lnSpc>
                <a:spcPct val="120000"/>
              </a:lnSpc>
              <a:buNone/>
            </a:pPr>
            <a:r>
              <a:rPr lang="en-US" altLang="zh-CN" sz="2500" dirty="0" smtClean="0"/>
              <a:t>way any siblings do. One of the many things I love about her is that</a:t>
            </a:r>
          </a:p>
          <a:p>
            <a:pPr>
              <a:lnSpc>
                <a:spcPct val="120000"/>
              </a:lnSpc>
              <a:buNone/>
            </a:pPr>
            <a:r>
              <a:rPr lang="en-US" altLang="zh-CN" sz="2500" dirty="0" smtClean="0"/>
              <a:t>she's got this great sense of </a:t>
            </a:r>
            <a:r>
              <a:rPr lang="en-US" altLang="zh-CN" sz="2500" dirty="0" err="1" smtClean="0"/>
              <a:t>humour</a:t>
            </a:r>
            <a:r>
              <a:rPr lang="en-US" altLang="zh-CN" sz="2500" dirty="0" smtClean="0"/>
              <a:t>. </a:t>
            </a:r>
            <a:endParaRPr lang="zh-CN" altLang="en-US" dirty="0"/>
          </a:p>
        </p:txBody>
      </p:sp>
      <p:pic>
        <p:nvPicPr>
          <p:cNvPr id="6150" name="图片 10" descr="MORE"/>
          <p:cNvPicPr>
            <a:picLocks noChangeAspect="1" noChangeArrowheads="1"/>
          </p:cNvPicPr>
          <p:nvPr/>
        </p:nvPicPr>
        <p:blipFill>
          <a:blip r:embed="rId9" cstate="print"/>
          <a:srcRect/>
          <a:stretch>
            <a:fillRect/>
          </a:stretch>
        </p:blipFill>
        <p:spPr bwMode="auto">
          <a:xfrm>
            <a:off x="7068338" y="5094287"/>
            <a:ext cx="912813" cy="228600"/>
          </a:xfrm>
          <a:prstGeom prst="rect">
            <a:avLst/>
          </a:prstGeom>
          <a:noFill/>
          <a:ln w="9525">
            <a:noFill/>
            <a:miter lim="800000"/>
            <a:headEnd/>
            <a:tailEnd/>
          </a:ln>
        </p:spPr>
      </p:pic>
      <p:pic>
        <p:nvPicPr>
          <p:cNvPr id="6152" name="图片 8" descr="音频">
            <a:hlinkClick r:id="rId10" action="ppaction://hlinkfile"/>
          </p:cNvPr>
          <p:cNvPicPr>
            <a:picLocks noChangeAspect="1" noChangeArrowheads="1"/>
          </p:cNvPicPr>
          <p:nvPr/>
        </p:nvPicPr>
        <p:blipFill>
          <a:blip r:embed="rId11"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01383"/>
            <a:ext cx="8834438" cy="5423217"/>
          </a:xfrm>
        </p:spPr>
        <p:txBody>
          <a:bodyPr/>
          <a:lstStyle/>
          <a:p>
            <a:pPr>
              <a:buSzTx/>
              <a:buFont typeface="Arial" pitchFamily="34" charset="0"/>
              <a:buNone/>
            </a:pPr>
            <a:r>
              <a:rPr lang="en-US" altLang="zh-CN" sz="3200" b="1" dirty="0" smtClean="0">
                <a:solidFill>
                  <a:srgbClr val="C00000"/>
                </a:solidFill>
              </a:rPr>
              <a:t>  What </a:t>
            </a:r>
            <a:r>
              <a:rPr lang="en-US" altLang="zh-CN" sz="3200" b="1" dirty="0" smtClean="0">
                <a:solidFill>
                  <a:srgbClr val="C00000"/>
                </a:solidFill>
              </a:rPr>
              <a:t>is an interview?</a:t>
            </a:r>
          </a:p>
          <a:p>
            <a:pPr algn="just">
              <a:lnSpc>
                <a:spcPct val="120000"/>
              </a:lnSpc>
              <a:buSzTx/>
              <a:buFont typeface="Arial" pitchFamily="34" charset="0"/>
              <a:buNone/>
            </a:pPr>
            <a:r>
              <a:rPr lang="en-US" altLang="zh-CN" dirty="0" smtClean="0"/>
              <a:t>         </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cstate="print"/>
          <a:srcRect/>
          <a:stretch>
            <a:fillRect/>
          </a:stretch>
        </p:blipFill>
        <p:spPr bwMode="auto">
          <a:xfrm>
            <a:off x="7991475" y="6262688"/>
            <a:ext cx="912813" cy="228600"/>
          </a:xfrm>
          <a:prstGeom prst="rect">
            <a:avLst/>
          </a:prstGeom>
          <a:noFill/>
          <a:ln w="9525">
            <a:noFill/>
            <a:miter lim="800000"/>
            <a:headEnd/>
            <a:tailEnd/>
          </a:ln>
        </p:spPr>
      </p:pic>
      <p:pic>
        <p:nvPicPr>
          <p:cNvPr id="3073" name="Picture 1" descr="C:\Users\zhao\AppData\Roaming\Tencent\Users\27957503\QQ\WinTemp\RichOle\)TI@8%@SVLY@M1JP$$}FFR3.png"/>
          <p:cNvPicPr>
            <a:picLocks noChangeAspect="1" noChangeArrowheads="1"/>
          </p:cNvPicPr>
          <p:nvPr/>
        </p:nvPicPr>
        <p:blipFill>
          <a:blip r:embed="rId6" cstate="print"/>
          <a:srcRect/>
          <a:stretch>
            <a:fillRect/>
          </a:stretch>
        </p:blipFill>
        <p:spPr bwMode="auto">
          <a:xfrm>
            <a:off x="1992702" y="3460756"/>
            <a:ext cx="4956738" cy="3073177"/>
          </a:xfrm>
          <a:prstGeom prst="rect">
            <a:avLst/>
          </a:prstGeom>
          <a:noFill/>
        </p:spPr>
      </p:pic>
      <p:sp>
        <p:nvSpPr>
          <p:cNvPr id="3" name="TextBox 2"/>
          <p:cNvSpPr txBox="1"/>
          <p:nvPr/>
        </p:nvSpPr>
        <p:spPr>
          <a:xfrm>
            <a:off x="394370" y="1495425"/>
            <a:ext cx="8511505" cy="1384995"/>
          </a:xfrm>
          <a:prstGeom prst="rect">
            <a:avLst/>
          </a:prstGeom>
          <a:noFill/>
        </p:spPr>
        <p:txBody>
          <a:bodyPr wrap="square" rtlCol="0">
            <a:spAutoFit/>
          </a:bodyPr>
          <a:lstStyle/>
          <a:p>
            <a:pPr algn="just"/>
            <a:r>
              <a:rPr lang="en-US" altLang="zh-CN" sz="2800" dirty="0"/>
              <a:t>An interview is an occasion when a famous person is asked questions about their life, experience, or ideas for a newspaper, magazine, TV program etc</a:t>
            </a:r>
            <a:r>
              <a:rPr lang="en-US" altLang="zh-CN" sz="2800" dirty="0" smtClean="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3902710" y="1617663"/>
            <a:ext cx="5027930" cy="3838257"/>
          </a:xfrm>
        </p:spPr>
        <p:txBody>
          <a:bodyPr/>
          <a:lstStyle/>
          <a:p>
            <a:pPr marL="457200" indent="-457200" eaLnBrk="1" hangingPunct="1">
              <a:lnSpc>
                <a:spcPct val="120000"/>
              </a:lnSpc>
              <a:buClr>
                <a:schemeClr val="accent1">
                  <a:lumMod val="50000"/>
                </a:schemeClr>
              </a:buClr>
              <a:buSzPct val="120000"/>
              <a:buFont typeface="Wingdings" pitchFamily="2" charset="2"/>
              <a:buChar char="Ø"/>
            </a:pPr>
            <a:r>
              <a:rPr lang="en-US" altLang="zh-CN" sz="3200" b="1" dirty="0" smtClean="0">
                <a:solidFill>
                  <a:srgbClr val="FF5050"/>
                </a:solidFill>
                <a:hlinkClick r:id="rId3" action="ppaction://hlinksldjump"/>
              </a:rPr>
              <a:t>Types of Interviews</a:t>
            </a:r>
            <a:endParaRPr lang="en-US" altLang="zh-CN" sz="3200" b="1" dirty="0" smtClean="0">
              <a:solidFill>
                <a:srgbClr val="FF5050"/>
              </a:solidFill>
            </a:endParaRPr>
          </a:p>
          <a:p>
            <a:pPr marL="457200" indent="-457200" eaLnBrk="1" hangingPunct="1">
              <a:lnSpc>
                <a:spcPct val="120000"/>
              </a:lnSpc>
              <a:buClr>
                <a:schemeClr val="accent1">
                  <a:lumMod val="50000"/>
                </a:schemeClr>
              </a:buClr>
              <a:buSzPct val="120000"/>
              <a:buFont typeface="Wingdings" pitchFamily="2" charset="2"/>
              <a:buChar char="Ø"/>
            </a:pPr>
            <a:r>
              <a:rPr lang="en-US" altLang="zh-CN" sz="3200" b="1" dirty="0" smtClean="0">
                <a:solidFill>
                  <a:srgbClr val="FF5050"/>
                </a:solidFill>
                <a:hlinkClick r:id="rId4" action="ppaction://hlinksldjump"/>
              </a:rPr>
              <a:t>Interview </a:t>
            </a:r>
            <a:r>
              <a:rPr lang="en-US" altLang="zh-CN" sz="3200" b="1" dirty="0" smtClean="0">
                <a:solidFill>
                  <a:srgbClr val="FF5050"/>
                </a:solidFill>
                <a:hlinkClick r:id="rId4" action="ppaction://hlinksldjump"/>
              </a:rPr>
              <a:t>methods</a:t>
            </a:r>
            <a:endParaRPr lang="en-US" altLang="zh-CN" sz="3200" b="1" dirty="0" smtClean="0">
              <a:solidFill>
                <a:srgbClr val="FF5050"/>
              </a:solidFill>
            </a:endParaRPr>
          </a:p>
          <a:p>
            <a:pPr marL="457200" indent="-457200" eaLnBrk="1" hangingPunct="1">
              <a:lnSpc>
                <a:spcPct val="120000"/>
              </a:lnSpc>
              <a:buClr>
                <a:schemeClr val="accent1">
                  <a:lumMod val="50000"/>
                </a:schemeClr>
              </a:buClr>
              <a:buSzPct val="120000"/>
              <a:buFont typeface="Wingdings" pitchFamily="2" charset="2"/>
              <a:buChar char="Ø"/>
            </a:pPr>
            <a:r>
              <a:rPr lang="en-US" altLang="zh-CN" sz="3200" b="1" dirty="0" smtClean="0">
                <a:solidFill>
                  <a:srgbClr val="FF5050"/>
                </a:solidFill>
                <a:hlinkClick r:id="rId4" action="ppaction://hlinksldjump"/>
              </a:rPr>
              <a:t>Interview </a:t>
            </a:r>
            <a:r>
              <a:rPr lang="en-US" altLang="zh-CN" sz="3200" b="1" dirty="0" smtClean="0">
                <a:solidFill>
                  <a:srgbClr val="FF5050"/>
                </a:solidFill>
                <a:hlinkClick r:id="rId4" action="ppaction://hlinksldjump"/>
              </a:rPr>
              <a:t>format</a:t>
            </a:r>
            <a:endParaRPr lang="en-US" altLang="zh-CN" sz="3200" b="1" dirty="0" smtClean="0">
              <a:solidFill>
                <a:srgbClr val="FF5050"/>
              </a:solidFill>
            </a:endParaRPr>
          </a:p>
          <a:p>
            <a:pPr marL="457200" indent="-457200" eaLnBrk="1" hangingPunct="1">
              <a:lnSpc>
                <a:spcPct val="120000"/>
              </a:lnSpc>
              <a:buClr>
                <a:schemeClr val="accent1">
                  <a:lumMod val="50000"/>
                </a:schemeClr>
              </a:buClr>
              <a:buSzPct val="120000"/>
              <a:buFont typeface="Wingdings" pitchFamily="2" charset="2"/>
              <a:buChar char="Ø"/>
            </a:pPr>
            <a:r>
              <a:rPr lang="en-US" altLang="zh-CN" sz="3200" b="1" dirty="0" smtClean="0">
                <a:solidFill>
                  <a:srgbClr val="FF5050"/>
                </a:solidFill>
                <a:hlinkClick r:id="rId5" action="ppaction://hlinksldjump"/>
              </a:rPr>
              <a:t>Interview </a:t>
            </a:r>
            <a:r>
              <a:rPr lang="en-US" altLang="zh-CN" sz="3200" b="1" dirty="0" smtClean="0">
                <a:solidFill>
                  <a:srgbClr val="FF5050"/>
                </a:solidFill>
                <a:hlinkClick r:id="rId5" action="ppaction://hlinksldjump"/>
              </a:rPr>
              <a:t>preparation</a:t>
            </a:r>
            <a:endParaRPr lang="en-US" altLang="zh-CN" sz="3200" b="1" dirty="0" smtClean="0">
              <a:solidFill>
                <a:srgbClr val="FF5050"/>
              </a:solidFill>
            </a:endParaRPr>
          </a:p>
          <a:p>
            <a:pPr marL="457200" indent="-457200" eaLnBrk="1" hangingPunct="1">
              <a:lnSpc>
                <a:spcPct val="120000"/>
              </a:lnSpc>
              <a:buClr>
                <a:schemeClr val="accent1">
                  <a:lumMod val="50000"/>
                </a:schemeClr>
              </a:buClr>
              <a:buSzPct val="120000"/>
              <a:buFont typeface="Wingdings" pitchFamily="2" charset="2"/>
              <a:buChar char="Ø"/>
            </a:pPr>
            <a:r>
              <a:rPr lang="en-US" altLang="zh-CN" sz="3200" b="1" dirty="0" smtClean="0">
                <a:solidFill>
                  <a:srgbClr val="FF5050"/>
                </a:solidFill>
                <a:hlinkClick r:id="rId6" action="ppaction://hlinksldjump"/>
              </a:rPr>
              <a:t>Helpful </a:t>
            </a:r>
            <a:r>
              <a:rPr lang="en-US" altLang="zh-CN" sz="3200" b="1" dirty="0" smtClean="0">
                <a:solidFill>
                  <a:srgbClr val="FF5050"/>
                </a:solidFill>
                <a:hlinkClick r:id="rId6" action="ppaction://hlinksldjump"/>
              </a:rPr>
              <a:t>interview hints</a:t>
            </a:r>
            <a:endParaRPr lang="en-US" altLang="zh-CN" sz="3200" b="1" dirty="0" smtClean="0">
              <a:solidFill>
                <a:srgbClr val="FF5050"/>
              </a:solidFill>
            </a:endParaRPr>
          </a:p>
          <a:p>
            <a:pPr marL="0" indent="0" eaLnBrk="1" hangingPunct="1">
              <a:lnSpc>
                <a:spcPct val="120000"/>
              </a:lnSpc>
              <a:buSzPct val="120000"/>
              <a:buNone/>
            </a:pPr>
            <a:endParaRPr lang="en-US" altLang="zh-CN" sz="3200" b="1" dirty="0" smtClean="0">
              <a:solidFill>
                <a:srgbClr val="FF5050"/>
              </a:solidFill>
            </a:endParaRPr>
          </a:p>
          <a:p>
            <a:pPr marL="2332038" indent="0" eaLnBrk="1" hangingPunct="1">
              <a:lnSpc>
                <a:spcPct val="120000"/>
              </a:lnSpc>
              <a:buSzPct val="120000"/>
              <a:buFont typeface="Arial" pitchFamily="34" charset="0"/>
              <a:buNone/>
            </a:pPr>
            <a:endParaRPr lang="en-US" altLang="zh-CN" sz="3200" b="1" dirty="0" smtClean="0">
              <a:solidFill>
                <a:srgbClr val="FF5050"/>
              </a:solidFill>
            </a:endParaRPr>
          </a:p>
          <a:p>
            <a:pPr marL="2332038" indent="0" eaLnBrk="1" hangingPunct="1">
              <a:lnSpc>
                <a:spcPct val="120000"/>
              </a:lnSpc>
              <a:buSzPct val="120000"/>
              <a:buFont typeface="Arial" pitchFamily="34" charset="0"/>
              <a:buNone/>
            </a:pPr>
            <a:endParaRPr lang="en-US" altLang="zh-CN" sz="3200" b="1" dirty="0" smtClean="0">
              <a:solidFill>
                <a:srgbClr val="FF5050"/>
              </a:solidFill>
            </a:endParaRPr>
          </a:p>
          <a:p>
            <a:pPr marL="2332038" indent="0" eaLnBrk="1" hangingPunct="1">
              <a:lnSpc>
                <a:spcPct val="120000"/>
              </a:lnSpc>
              <a:buSzPct val="120000"/>
              <a:buFont typeface="Arial" pitchFamily="34" charset="0"/>
              <a:buNone/>
            </a:pPr>
            <a:endParaRPr lang="en-US" altLang="zh-CN" sz="1200" b="1" dirty="0" smtClean="0">
              <a:solidFill>
                <a:srgbClr val="FF5050"/>
              </a:solidFill>
            </a:endParaRP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pic>
        <p:nvPicPr>
          <p:cNvPr id="7" name="Picture 7" descr="牛"/>
          <p:cNvPicPr>
            <a:picLocks noChangeAspect="1" noChangeArrowheads="1"/>
          </p:cNvPicPr>
          <p:nvPr/>
        </p:nvPicPr>
        <p:blipFill>
          <a:blip r:embed="rId11" cstate="print"/>
          <a:srcRect/>
          <a:stretch>
            <a:fillRect/>
          </a:stretch>
        </p:blipFill>
        <p:spPr bwMode="auto">
          <a:xfrm>
            <a:off x="286169" y="821541"/>
            <a:ext cx="3168650" cy="2100262"/>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1023303"/>
            <a:ext cx="8834438" cy="4417377"/>
          </a:xfrm>
        </p:spPr>
        <p:txBody>
          <a:bodyPr/>
          <a:lstStyle/>
          <a:p>
            <a:pPr marL="2332038" indent="0" eaLnBrk="1" hangingPunct="1">
              <a:lnSpc>
                <a:spcPct val="120000"/>
              </a:lnSpc>
              <a:buSzPct val="120000"/>
              <a:buFont typeface="Arial" pitchFamily="34" charset="0"/>
              <a:buNone/>
            </a:pPr>
            <a:r>
              <a:rPr lang="en-US" altLang="zh-CN" sz="3200" b="1" dirty="0">
                <a:solidFill>
                  <a:srgbClr val="C00000"/>
                </a:solidFill>
              </a:rPr>
              <a:t> </a:t>
            </a:r>
            <a:r>
              <a:rPr lang="en-US" altLang="zh-CN" sz="3200" b="1" dirty="0" smtClean="0">
                <a:solidFill>
                  <a:srgbClr val="C00000"/>
                </a:solidFill>
              </a:rPr>
              <a:t>   </a:t>
            </a:r>
            <a:r>
              <a:rPr lang="en-US" altLang="zh-CN" b="1" dirty="0" smtClean="0">
                <a:solidFill>
                  <a:srgbClr val="C00000"/>
                </a:solidFill>
              </a:rPr>
              <a:t>Types </a:t>
            </a:r>
            <a:r>
              <a:rPr lang="en-US" altLang="zh-CN" b="1" dirty="0" smtClean="0">
                <a:solidFill>
                  <a:srgbClr val="C00000"/>
                </a:solidFill>
              </a:rPr>
              <a:t>of </a:t>
            </a:r>
            <a:r>
              <a:rPr lang="en-US" altLang="zh-CN" b="1" dirty="0" smtClean="0">
                <a:solidFill>
                  <a:srgbClr val="C00000"/>
                </a:solidFill>
              </a:rPr>
              <a:t>interviews</a:t>
            </a:r>
            <a:endParaRPr lang="en-US" altLang="zh-CN" b="1" dirty="0" smtClean="0">
              <a:solidFill>
                <a:srgbClr val="C00000"/>
              </a:solidFill>
            </a:endParaRPr>
          </a:p>
          <a:p>
            <a:pPr marL="2332038" indent="0" eaLnBrk="1" hangingPunct="1">
              <a:lnSpc>
                <a:spcPct val="120000"/>
              </a:lnSpc>
              <a:buSzPct val="120000"/>
              <a:buFont typeface="Arial" pitchFamily="34" charset="0"/>
              <a:buNone/>
            </a:pPr>
            <a:endParaRPr lang="en-US" altLang="zh-CN" sz="1200" b="1" dirty="0" smtClean="0">
              <a:solidFill>
                <a:srgbClr val="FF5050"/>
              </a:solidFill>
            </a:endParaRPr>
          </a:p>
          <a:p>
            <a:pPr marL="2332038" indent="-533400" eaLnBrk="1" hangingPunct="1">
              <a:lnSpc>
                <a:spcPct val="120000"/>
              </a:lnSpc>
              <a:buSzPct val="120000"/>
              <a:buFont typeface="Arial" pitchFamily="34" charset="0"/>
              <a:buNone/>
            </a:pPr>
            <a:r>
              <a:rPr lang="en-US" altLang="zh-CN" dirty="0" smtClean="0"/>
              <a:t>There are three types of interviews:</a:t>
            </a:r>
          </a:p>
          <a:p>
            <a:pPr marL="2332038" indent="0" eaLnBrk="1" hangingPunct="1">
              <a:buFont typeface="Wingdings" pitchFamily="2" charset="2"/>
              <a:buChar char="Ø"/>
            </a:pPr>
            <a:r>
              <a:rPr lang="en-US" altLang="zh-CN" b="1" dirty="0" smtClean="0"/>
              <a:t> </a:t>
            </a:r>
            <a:r>
              <a:rPr lang="en-US" altLang="zh-CN" b="1" dirty="0" smtClean="0">
                <a:hlinkClick r:id="rId3" action="ppaction://hlinksldjump"/>
              </a:rPr>
              <a:t>Opinion interviews</a:t>
            </a:r>
            <a:endParaRPr lang="en-US" altLang="zh-CN" b="1" dirty="0" smtClean="0"/>
          </a:p>
          <a:p>
            <a:pPr marL="2332038" indent="0" eaLnBrk="1" hangingPunct="1">
              <a:buFont typeface="Wingdings" pitchFamily="2" charset="2"/>
              <a:buChar char="Ø"/>
            </a:pPr>
            <a:r>
              <a:rPr lang="en-US" altLang="zh-CN" b="1" dirty="0" smtClean="0"/>
              <a:t> </a:t>
            </a:r>
            <a:r>
              <a:rPr lang="en-US" altLang="zh-CN" b="1" dirty="0" smtClean="0">
                <a:hlinkClick r:id="rId4" action="ppaction://hlinksldjump"/>
              </a:rPr>
              <a:t>Information interviews</a:t>
            </a:r>
            <a:endParaRPr lang="en-US" altLang="zh-CN" b="1" dirty="0" smtClean="0"/>
          </a:p>
          <a:p>
            <a:pPr marL="2332038" indent="0" eaLnBrk="1" hangingPunct="1">
              <a:buFont typeface="Wingdings" pitchFamily="2" charset="2"/>
              <a:buChar char="Ø"/>
            </a:pPr>
            <a:r>
              <a:rPr lang="en-US" altLang="zh-CN" b="1" dirty="0" smtClean="0"/>
              <a:t> </a:t>
            </a:r>
            <a:r>
              <a:rPr lang="en-US" altLang="zh-CN" b="1" dirty="0" smtClean="0">
                <a:hlinkClick r:id="rId5" action="ppaction://hlinksldjump"/>
              </a:rPr>
              <a:t>Personality interviews</a:t>
            </a:r>
            <a:endParaRPr lang="en-US" altLang="zh-CN" dirty="0" smtClean="0"/>
          </a:p>
          <a:p>
            <a:pPr lvl="1" eaLnBrk="1" hangingPunct="1">
              <a:buFont typeface="Arial" panose="020B0604020202020204" pitchFamily="34" charset="0"/>
              <a:buChar char="•"/>
              <a:defRPr/>
            </a:pPr>
            <a:endParaRPr lang="en-US" altLang="zh-CN"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pic>
        <p:nvPicPr>
          <p:cNvPr id="8" name="图片 2" descr="END"/>
          <p:cNvPicPr>
            <a:picLocks noChangeAspect="1" noChangeArrowheads="1"/>
          </p:cNvPicPr>
          <p:nvPr/>
        </p:nvPicPr>
        <p:blipFill>
          <a:blip r:embed="rId10"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763587"/>
          </a:xfrm>
        </p:spPr>
        <p:txBody>
          <a:bodyPr/>
          <a:lstStyle/>
          <a:p>
            <a:pPr>
              <a:lnSpc>
                <a:spcPct val="120000"/>
              </a:lnSpc>
              <a:buNone/>
            </a:pPr>
            <a:r>
              <a:rPr lang="en-US" altLang="zh-CN" b="1" dirty="0" smtClean="0">
                <a:solidFill>
                  <a:srgbClr val="C00000"/>
                </a:solidFill>
              </a:rPr>
              <a:t>  Opinion </a:t>
            </a:r>
            <a:r>
              <a:rPr lang="en-US" altLang="zh-CN" b="1" dirty="0" smtClean="0">
                <a:solidFill>
                  <a:srgbClr val="C00000"/>
                </a:solidFill>
              </a:rPr>
              <a:t>interviews </a:t>
            </a:r>
          </a:p>
          <a:p>
            <a:pPr algn="just">
              <a:lnSpc>
                <a:spcPct val="120000"/>
              </a:lnSpc>
              <a:buFont typeface="Arial" pitchFamily="34" charset="0"/>
              <a:buNone/>
            </a:pPr>
            <a:r>
              <a:rPr lang="en-US" altLang="zh-CN" dirty="0" smtClean="0"/>
              <a:t>   </a:t>
            </a: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04449" name="Picture 1" descr="C:\Users\zhao\AppData\Roaming\Tencent\Users\27957503\QQ\WinTemp\RichOle\$QLV37NTP~KZLA$WZ(]BPFR.png"/>
          <p:cNvPicPr>
            <a:picLocks noChangeAspect="1" noChangeArrowheads="1"/>
          </p:cNvPicPr>
          <p:nvPr/>
        </p:nvPicPr>
        <p:blipFill>
          <a:blip r:embed="rId7" cstate="print"/>
          <a:srcRect/>
          <a:stretch>
            <a:fillRect/>
          </a:stretch>
        </p:blipFill>
        <p:spPr bwMode="auto">
          <a:xfrm>
            <a:off x="2338824" y="3502613"/>
            <a:ext cx="4533049" cy="2815985"/>
          </a:xfrm>
          <a:prstGeom prst="rect">
            <a:avLst/>
          </a:prstGeom>
          <a:noFill/>
        </p:spPr>
      </p:pic>
      <p:pic>
        <p:nvPicPr>
          <p:cNvPr id="8" name="图片 2" descr="END"/>
          <p:cNvPicPr>
            <a:picLocks noChangeAspect="1" noChangeArrowheads="1"/>
          </p:cNvPicPr>
          <p:nvPr/>
        </p:nvPicPr>
        <p:blipFill>
          <a:blip r:embed="rId8" cstate="print"/>
          <a:srcRect/>
          <a:stretch>
            <a:fillRect/>
          </a:stretch>
        </p:blipFill>
        <p:spPr bwMode="auto">
          <a:xfrm>
            <a:off x="8379645" y="6341909"/>
            <a:ext cx="474663" cy="225425"/>
          </a:xfrm>
          <a:prstGeom prst="rect">
            <a:avLst/>
          </a:prstGeom>
          <a:noFill/>
          <a:ln w="9525">
            <a:noFill/>
            <a:miter lim="800000"/>
            <a:headEnd/>
            <a:tailEnd/>
          </a:ln>
        </p:spPr>
      </p:pic>
      <p:sp>
        <p:nvSpPr>
          <p:cNvPr id="3" name="TextBox 2"/>
          <p:cNvSpPr txBox="1"/>
          <p:nvPr/>
        </p:nvSpPr>
        <p:spPr>
          <a:xfrm>
            <a:off x="371475" y="1247775"/>
            <a:ext cx="8482833" cy="2092881"/>
          </a:xfrm>
          <a:prstGeom prst="rect">
            <a:avLst/>
          </a:prstGeom>
          <a:noFill/>
        </p:spPr>
        <p:txBody>
          <a:bodyPr wrap="square" rtlCol="0">
            <a:spAutoFit/>
          </a:bodyPr>
          <a:lstStyle/>
          <a:p>
            <a:pPr algn="just"/>
            <a:r>
              <a:rPr lang="en-US" altLang="zh-CN" sz="2800" dirty="0"/>
              <a:t>The opinion interview is usually applied in broadcasting to support expanded news formats. A common form of this type of interview is the “man on the street” interview.</a:t>
            </a:r>
            <a:endParaRPr lang="zh-CN" altLang="en-US" sz="2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nSpc>
                <a:spcPct val="120000"/>
              </a:lnSpc>
              <a:buNone/>
            </a:pPr>
            <a:r>
              <a:rPr lang="en-US" altLang="zh-CN" b="1" dirty="0" smtClean="0">
                <a:solidFill>
                  <a:srgbClr val="C00000"/>
                </a:solidFill>
              </a:rPr>
              <a:t> </a:t>
            </a:r>
            <a:r>
              <a:rPr lang="en-US" altLang="zh-CN" b="1" dirty="0" smtClean="0">
                <a:solidFill>
                  <a:srgbClr val="C00000"/>
                </a:solidFill>
              </a:rPr>
              <a:t>  Information </a:t>
            </a:r>
            <a:r>
              <a:rPr lang="en-US" altLang="zh-CN" b="1" dirty="0" smtClean="0">
                <a:solidFill>
                  <a:srgbClr val="C00000"/>
                </a:solidFill>
              </a:rPr>
              <a:t>interviews</a:t>
            </a:r>
          </a:p>
          <a:p>
            <a:pPr algn="just">
              <a:lnSpc>
                <a:spcPct val="120000"/>
              </a:lnSpc>
              <a:buFont typeface="Arial" pitchFamily="34" charset="0"/>
              <a:buNone/>
            </a:pPr>
            <a:r>
              <a:rPr lang="en-US" altLang="zh-CN" dirty="0" smtClean="0"/>
              <a:t>        </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05473" name="Picture 1" descr="C:\Users\zhao\AppData\Roaming\Tencent\Users\27957503\QQ\WinTemp\RichOle\MK(XNRR}%HS50N8TZ)J8S_D.png"/>
          <p:cNvPicPr>
            <a:picLocks noChangeAspect="1" noChangeArrowheads="1"/>
          </p:cNvPicPr>
          <p:nvPr/>
        </p:nvPicPr>
        <p:blipFill>
          <a:blip r:embed="rId5" cstate="print"/>
          <a:srcRect/>
          <a:stretch>
            <a:fillRect/>
          </a:stretch>
        </p:blipFill>
        <p:spPr bwMode="auto">
          <a:xfrm>
            <a:off x="2820263" y="3676052"/>
            <a:ext cx="3378859" cy="2773882"/>
          </a:xfrm>
          <a:prstGeom prst="rect">
            <a:avLst/>
          </a:prstGeom>
          <a:noFill/>
        </p:spPr>
      </p:pic>
      <p:pic>
        <p:nvPicPr>
          <p:cNvPr id="9"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28625" y="1285875"/>
            <a:ext cx="8425683" cy="1384995"/>
          </a:xfrm>
          <a:prstGeom prst="rect">
            <a:avLst/>
          </a:prstGeom>
          <a:noFill/>
        </p:spPr>
        <p:txBody>
          <a:bodyPr wrap="square" rtlCol="0">
            <a:spAutoFit/>
          </a:bodyPr>
          <a:lstStyle/>
          <a:p>
            <a:pPr algn="just"/>
            <a:r>
              <a:rPr lang="en-US" altLang="zh-CN" sz="2800" dirty="0"/>
              <a:t>The information interview is the most common </a:t>
            </a:r>
            <a:r>
              <a:rPr lang="en-US" altLang="zh-CN" sz="2800" dirty="0" smtClean="0"/>
              <a:t>form </a:t>
            </a:r>
            <a:r>
              <a:rPr lang="en-US" altLang="zh-CN" sz="2800" dirty="0"/>
              <a:t>of interview. Whatever the topic may be, your goal during  the information interview is to inform the audience.</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68337"/>
          </a:xfrm>
        </p:spPr>
        <p:txBody>
          <a:bodyPr/>
          <a:lstStyle/>
          <a:p>
            <a:pPr>
              <a:lnSpc>
                <a:spcPct val="120000"/>
              </a:lnSpc>
              <a:buNone/>
            </a:pPr>
            <a:r>
              <a:rPr lang="en-US" altLang="zh-CN" b="1" dirty="0" smtClean="0">
                <a:solidFill>
                  <a:srgbClr val="C00000"/>
                </a:solidFill>
              </a:rPr>
              <a:t>   Personality </a:t>
            </a:r>
            <a:r>
              <a:rPr lang="en-US" altLang="zh-CN" b="1" dirty="0" smtClean="0">
                <a:solidFill>
                  <a:srgbClr val="C00000"/>
                </a:solidFill>
              </a:rPr>
              <a:t>interviews </a:t>
            </a:r>
          </a:p>
          <a:p>
            <a:pPr algn="just">
              <a:lnSpc>
                <a:spcPct val="120000"/>
              </a:lnSpc>
              <a:buFont typeface="Arial" pitchFamily="34" charset="0"/>
              <a:buNone/>
            </a:pPr>
            <a:r>
              <a:rPr lang="en-US" altLang="zh-CN" dirty="0" smtClean="0"/>
              <a:t>         </a:t>
            </a:r>
          </a:p>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06497" name="Picture 1" descr="C:\Users\zhao\AppData\Roaming\Tencent\Users\27957503\QQ\WinTemp\RichOle\)7%GNGP`]{`KNP%0JCZ5OD9.png"/>
          <p:cNvPicPr>
            <a:picLocks noChangeAspect="1" noChangeArrowheads="1"/>
          </p:cNvPicPr>
          <p:nvPr/>
        </p:nvPicPr>
        <p:blipFill>
          <a:blip r:embed="rId5" cstate="print"/>
          <a:srcRect/>
          <a:stretch>
            <a:fillRect/>
          </a:stretch>
        </p:blipFill>
        <p:spPr bwMode="auto">
          <a:xfrm>
            <a:off x="2054524" y="3677851"/>
            <a:ext cx="4696796" cy="2964200"/>
          </a:xfrm>
          <a:prstGeom prst="rect">
            <a:avLst/>
          </a:prstGeom>
          <a:noFill/>
        </p:spPr>
      </p:pic>
      <p:pic>
        <p:nvPicPr>
          <p:cNvPr id="9"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pic>
        <p:nvPicPr>
          <p:cNvPr id="11" name="图片 5" descr="Back">
            <a:hlinkClick r:id="rId7" action="ppaction://hlinksldjump"/>
          </p:cNvPr>
          <p:cNvPicPr>
            <a:picLocks noChangeAspect="1" noChangeArrowheads="1"/>
          </p:cNvPicPr>
          <p:nvPr/>
        </p:nvPicPr>
        <p:blipFill>
          <a:blip r:embed="rId8" cstate="print"/>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55295" y="1285875"/>
            <a:ext cx="8360093" cy="1815882"/>
          </a:xfrm>
          <a:prstGeom prst="rect">
            <a:avLst/>
          </a:prstGeom>
          <a:noFill/>
        </p:spPr>
        <p:txBody>
          <a:bodyPr wrap="square" rtlCol="0">
            <a:spAutoFit/>
          </a:bodyPr>
          <a:lstStyle/>
          <a:p>
            <a:pPr algn="just"/>
            <a:r>
              <a:rPr lang="en-US" altLang="zh-CN" sz="2800" dirty="0"/>
              <a:t>In this case, the person is important because of what  happened to him, what he has done or the position he holds. During the personality interview, you must be versatile enough to make your delivery match the event.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31838"/>
            <a:ext cx="8834438" cy="6065837"/>
          </a:xfrm>
        </p:spPr>
        <p:txBody>
          <a:bodyPr/>
          <a:lstStyle/>
          <a:p>
            <a:pPr>
              <a:buFont typeface="Arial" pitchFamily="34" charset="0"/>
              <a:buNone/>
            </a:pPr>
            <a:r>
              <a:rPr lang="en-US" altLang="zh-CN" b="1" dirty="0" smtClean="0">
                <a:solidFill>
                  <a:srgbClr val="008000"/>
                </a:solidFill>
              </a:rPr>
              <a:t> </a:t>
            </a:r>
            <a:r>
              <a:rPr lang="en-US" altLang="zh-CN" b="1" dirty="0" smtClean="0">
                <a:solidFill>
                  <a:srgbClr val="008000"/>
                </a:solidFill>
              </a:rPr>
              <a:t>  </a:t>
            </a:r>
            <a:r>
              <a:rPr lang="en-US" altLang="zh-CN" b="1" dirty="0" smtClean="0">
                <a:solidFill>
                  <a:srgbClr val="C00000"/>
                </a:solidFill>
              </a:rPr>
              <a:t>Interview methods</a:t>
            </a:r>
            <a:endParaRPr lang="en-US" altLang="zh-CN" b="1" dirty="0" smtClean="0">
              <a:solidFill>
                <a:srgbClr val="C00000"/>
              </a:solidFill>
            </a:endParaRPr>
          </a:p>
          <a:p>
            <a:pPr algn="just">
              <a:spcBef>
                <a:spcPct val="0"/>
              </a:spcBef>
              <a:buFont typeface="Arial" pitchFamily="34" charset="0"/>
              <a:buNone/>
              <a:tabLst>
                <a:tab pos="625475" algn="l"/>
              </a:tabLst>
            </a:pPr>
            <a:r>
              <a:rPr lang="en-US" altLang="zh-CN" dirty="0" smtClean="0"/>
              <a:t>   In most circumstances, you will use one of the following three interview methods to get the required information for your program: </a:t>
            </a:r>
          </a:p>
          <a:p>
            <a:pPr>
              <a:buFont typeface="Arial" pitchFamily="34" charset="0"/>
              <a:buNone/>
            </a:pPr>
            <a:r>
              <a:rPr lang="en-US" altLang="zh-CN" dirty="0" smtClean="0"/>
              <a:t>              </a:t>
            </a:r>
            <a:r>
              <a:rPr lang="en-US" altLang="zh-CN" b="1" dirty="0" smtClean="0"/>
              <a:t>Scripted          Semi-scripted</a:t>
            </a:r>
            <a:r>
              <a:rPr lang="zh-CN" altLang="en-US" b="1" dirty="0" smtClean="0"/>
              <a:t>              </a:t>
            </a:r>
            <a:r>
              <a:rPr lang="en-US" altLang="zh-CN" b="1" dirty="0" smtClean="0"/>
              <a:t>Ad-lib</a:t>
            </a:r>
            <a:r>
              <a:rPr lang="en-US" altLang="zh-CN" dirty="0" smtClean="0"/>
              <a:t> </a:t>
            </a:r>
          </a:p>
          <a:p>
            <a:pPr>
              <a:buFont typeface="Arial" pitchFamily="34" charset="0"/>
              <a:buNone/>
            </a:pPr>
            <a:r>
              <a:rPr lang="en-US" altLang="zh-CN" b="1" dirty="0" smtClean="0">
                <a:solidFill>
                  <a:srgbClr val="C00000"/>
                </a:solidFill>
              </a:rPr>
              <a:t>   Interview </a:t>
            </a:r>
            <a:r>
              <a:rPr lang="en-US" altLang="zh-CN" b="1" dirty="0" smtClean="0">
                <a:solidFill>
                  <a:srgbClr val="C00000"/>
                </a:solidFill>
              </a:rPr>
              <a:t>format</a:t>
            </a:r>
          </a:p>
          <a:p>
            <a:pPr algn="just">
              <a:buFont typeface="Arial" pitchFamily="34" charset="0"/>
              <a:buNone/>
            </a:pPr>
            <a:r>
              <a:rPr lang="en-US" altLang="zh-CN" dirty="0" smtClean="0"/>
              <a:t>   Simply </a:t>
            </a:r>
            <a:r>
              <a:rPr lang="en-US" altLang="zh-CN" dirty="0" smtClean="0"/>
              <a:t>stated, all interviews have the following three parts: </a:t>
            </a:r>
          </a:p>
          <a:p>
            <a:pPr>
              <a:buFont typeface="Arial" pitchFamily="34" charset="0"/>
              <a:buNone/>
            </a:pPr>
            <a:r>
              <a:rPr lang="en-US" altLang="zh-CN" dirty="0" smtClean="0"/>
              <a:t>             </a:t>
            </a:r>
            <a:r>
              <a:rPr lang="en-US" altLang="zh-CN" b="1" dirty="0" smtClean="0"/>
              <a:t>The opening        The body                The closing</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7" name="圆角矩形标注 6"/>
          <p:cNvSpPr/>
          <p:nvPr/>
        </p:nvSpPr>
        <p:spPr>
          <a:xfrm>
            <a:off x="700538" y="5076967"/>
            <a:ext cx="2398144" cy="1207699"/>
          </a:xfrm>
          <a:prstGeom prst="wedgeRoundRectCallout">
            <a:avLst>
              <a:gd name="adj1" fmla="val -13782"/>
              <a:gd name="adj2" fmla="val -72231"/>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itchFamily="34" charset="0"/>
              <a:buNone/>
            </a:pPr>
            <a:r>
              <a:rPr lang="en-US" altLang="zh-CN" sz="2000" b="1" dirty="0" smtClean="0">
                <a:solidFill>
                  <a:srgbClr val="C00000"/>
                </a:solidFill>
              </a:rPr>
              <a:t>The </a:t>
            </a:r>
            <a:r>
              <a:rPr lang="en-US" altLang="zh-CN" sz="2000" b="1" dirty="0" smtClean="0">
                <a:solidFill>
                  <a:srgbClr val="C00000"/>
                </a:solidFill>
              </a:rPr>
              <a:t>opening</a:t>
            </a:r>
            <a:r>
              <a:rPr lang="en-US" altLang="zh-CN" sz="2000" dirty="0" smtClean="0">
                <a:solidFill>
                  <a:srgbClr val="C00000"/>
                </a:solidFill>
              </a:rPr>
              <a:t> clearly identifies you, your subject and the topic. </a:t>
            </a:r>
            <a:endParaRPr lang="zh-CN" altLang="en-US" sz="2000" dirty="0">
              <a:solidFill>
                <a:srgbClr val="C00000"/>
              </a:solidFill>
            </a:endParaRPr>
          </a:p>
        </p:txBody>
      </p:sp>
      <p:sp>
        <p:nvSpPr>
          <p:cNvPr id="8" name="圆角矩形标注 7"/>
          <p:cNvSpPr/>
          <p:nvPr/>
        </p:nvSpPr>
        <p:spPr>
          <a:xfrm>
            <a:off x="3354599" y="5101984"/>
            <a:ext cx="2582172" cy="1207699"/>
          </a:xfrm>
          <a:prstGeom prst="wedgeRoundRectCallout">
            <a:avLst>
              <a:gd name="adj1" fmla="val -13782"/>
              <a:gd name="adj2" fmla="val -72231"/>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itchFamily="34" charset="0"/>
              <a:buNone/>
            </a:pPr>
            <a:r>
              <a:rPr lang="en-US" altLang="zh-CN" sz="2000" b="1" dirty="0" smtClean="0">
                <a:solidFill>
                  <a:srgbClr val="C00000"/>
                </a:solidFill>
              </a:rPr>
              <a:t>The   </a:t>
            </a:r>
            <a:r>
              <a:rPr lang="en-US" altLang="zh-CN" sz="2000" b="1" dirty="0" smtClean="0">
                <a:solidFill>
                  <a:srgbClr val="C00000"/>
                </a:solidFill>
              </a:rPr>
              <a:t>body</a:t>
            </a:r>
            <a:r>
              <a:rPr lang="en-US" altLang="zh-CN" sz="2000" dirty="0" smtClean="0">
                <a:solidFill>
                  <a:srgbClr val="C00000"/>
                </a:solidFill>
              </a:rPr>
              <a:t>   is   the   interview   </a:t>
            </a:r>
            <a:r>
              <a:rPr lang="en-US" altLang="zh-CN" sz="2000" dirty="0" smtClean="0">
                <a:solidFill>
                  <a:srgbClr val="C00000"/>
                </a:solidFill>
              </a:rPr>
              <a:t>itself — the   </a:t>
            </a:r>
            <a:r>
              <a:rPr lang="en-US" altLang="zh-CN" sz="2000" dirty="0" smtClean="0">
                <a:solidFill>
                  <a:srgbClr val="C00000"/>
                </a:solidFill>
              </a:rPr>
              <a:t>actual questions and answers. </a:t>
            </a:r>
            <a:endParaRPr lang="zh-CN" altLang="en-US" sz="2000" dirty="0">
              <a:solidFill>
                <a:srgbClr val="C00000"/>
              </a:solidFill>
            </a:endParaRPr>
          </a:p>
        </p:txBody>
      </p:sp>
      <p:sp>
        <p:nvSpPr>
          <p:cNvPr id="9" name="圆角矩形标注 8"/>
          <p:cNvSpPr/>
          <p:nvPr/>
        </p:nvSpPr>
        <p:spPr>
          <a:xfrm>
            <a:off x="6129429" y="5073229"/>
            <a:ext cx="2582172" cy="1207699"/>
          </a:xfrm>
          <a:prstGeom prst="wedgeRoundRectCallout">
            <a:avLst>
              <a:gd name="adj1" fmla="val -13782"/>
              <a:gd name="adj2" fmla="val -72231"/>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itchFamily="34" charset="0"/>
              <a:buNone/>
            </a:pPr>
            <a:r>
              <a:rPr lang="en-US" altLang="zh-CN" sz="2000" b="1" dirty="0" smtClean="0">
                <a:solidFill>
                  <a:srgbClr val="C00000"/>
                </a:solidFill>
              </a:rPr>
              <a:t>The closing</a:t>
            </a:r>
            <a:r>
              <a:rPr lang="en-US" altLang="zh-CN" sz="2000" dirty="0" smtClean="0">
                <a:solidFill>
                  <a:srgbClr val="C00000"/>
                </a:solidFill>
              </a:rPr>
              <a:t> is an abbreviated form of the opening. </a:t>
            </a:r>
            <a:endParaRPr lang="zh-CN" altLang="en-US" sz="2000" dirty="0">
              <a:solidFill>
                <a:srgbClr val="C00000"/>
              </a:solidFill>
            </a:endParaRPr>
          </a:p>
        </p:txBody>
      </p:sp>
      <p:pic>
        <p:nvPicPr>
          <p:cNvPr id="12"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3" name="图片 2" descr="END"/>
          <p:cNvPicPr>
            <a:picLocks noChangeAspect="1" noChangeArrowheads="1"/>
          </p:cNvPicPr>
          <p:nvPr/>
        </p:nvPicPr>
        <p:blipFill>
          <a:blip r:embed="rId7" cstate="print"/>
          <a:srcRect/>
          <a:stretch>
            <a:fillRect/>
          </a:stretch>
        </p:blipFill>
        <p:spPr bwMode="auto">
          <a:xfrm>
            <a:off x="8461375" y="6445218"/>
            <a:ext cx="449263" cy="212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txBox="1">
            <a:spLocks/>
          </p:cNvSpPr>
          <p:nvPr/>
        </p:nvSpPr>
        <p:spPr bwMode="auto">
          <a:xfrm>
            <a:off x="144463" y="824549"/>
            <a:ext cx="8834437"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7013"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013"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013"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013"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013"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125000"/>
              </a:lnSpc>
              <a:buNone/>
            </a:pPr>
            <a:r>
              <a:rPr lang="en-US" altLang="zh-CN" b="1" dirty="0" smtClean="0">
                <a:solidFill>
                  <a:srgbClr val="C00000"/>
                </a:solidFill>
              </a:rPr>
              <a:t> </a:t>
            </a:r>
            <a:r>
              <a:rPr lang="en-US" altLang="zh-CN" b="1" dirty="0" smtClean="0">
                <a:solidFill>
                  <a:srgbClr val="C00000"/>
                </a:solidFill>
              </a:rPr>
              <a:t>        Interview </a:t>
            </a:r>
            <a:r>
              <a:rPr lang="en-US" altLang="zh-CN" b="1" dirty="0" smtClean="0">
                <a:solidFill>
                  <a:srgbClr val="C00000"/>
                </a:solidFill>
              </a:rPr>
              <a:t>preparation</a:t>
            </a:r>
          </a:p>
          <a:p>
            <a:pPr>
              <a:lnSpc>
                <a:spcPct val="125000"/>
              </a:lnSpc>
              <a:buNone/>
            </a:pPr>
            <a:r>
              <a:rPr lang="en-US" altLang="zh-CN" dirty="0" smtClean="0"/>
              <a:t>         Usually</a:t>
            </a:r>
            <a:r>
              <a:rPr lang="en-US" altLang="zh-CN" dirty="0" smtClean="0"/>
              <a:t>, we follow four basic interview planning steps: </a:t>
            </a:r>
          </a:p>
          <a:p>
            <a:pPr marL="808038" indent="46038">
              <a:lnSpc>
                <a:spcPct val="125000"/>
              </a:lnSpc>
            </a:pPr>
            <a:r>
              <a:rPr lang="en-US" altLang="zh-CN" dirty="0" smtClean="0"/>
              <a:t>    </a:t>
            </a:r>
            <a:r>
              <a:rPr lang="en-US" altLang="zh-CN" b="1" dirty="0" smtClean="0"/>
              <a:t>Arranging the interview </a:t>
            </a:r>
          </a:p>
          <a:p>
            <a:pPr marL="808038" indent="46038">
              <a:lnSpc>
                <a:spcPct val="125000"/>
              </a:lnSpc>
            </a:pPr>
            <a:r>
              <a:rPr lang="en-US" altLang="zh-CN" b="1" dirty="0" smtClean="0"/>
              <a:t>    Researching the subject </a:t>
            </a:r>
          </a:p>
          <a:p>
            <a:pPr marL="808038" indent="46038">
              <a:lnSpc>
                <a:spcPct val="125000"/>
              </a:lnSpc>
            </a:pPr>
            <a:r>
              <a:rPr lang="en-US" altLang="zh-CN" b="1" dirty="0" smtClean="0"/>
              <a:t>    Formulating questions</a:t>
            </a:r>
          </a:p>
          <a:p>
            <a:pPr marL="808038" indent="46038">
              <a:lnSpc>
                <a:spcPct val="125000"/>
              </a:lnSpc>
            </a:pPr>
            <a:r>
              <a:rPr lang="en-US" altLang="zh-CN" b="1" dirty="0" smtClean="0"/>
              <a:t>    Arranging transportation</a:t>
            </a:r>
            <a:r>
              <a:rPr lang="en-US" altLang="zh-CN" dirty="0" smtClean="0"/>
              <a:t> </a:t>
            </a:r>
          </a:p>
          <a:p>
            <a:pPr marL="915987" lvl="2" indent="0" eaLnBrk="1" hangingPunct="1">
              <a:buFont typeface="Arial" panose="020B0604020202020204" pitchFamily="34" charset="0"/>
              <a:buNone/>
              <a:defRPr/>
            </a:pPr>
            <a:endParaRPr lang="en-US" altLang="zh-CN" dirty="0" smtClean="0"/>
          </a:p>
          <a:p>
            <a:pPr lvl="1" eaLnBrk="1" hangingPunct="1">
              <a:defRPr/>
            </a:pPr>
            <a:endParaRPr lang="en-US" altLang="zh-CN" dirty="0" smtClean="0"/>
          </a:p>
          <a:p>
            <a:pPr lvl="2" eaLnBrk="1" hangingPunct="1">
              <a:defRPr/>
            </a:pPr>
            <a:endParaRPr lang="zh-CN" altLang="en-US" dirty="0"/>
          </a:p>
        </p:txBody>
      </p:sp>
      <p:pic>
        <p:nvPicPr>
          <p:cNvPr id="19460" name="图片 9"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9462"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2" descr="END"/>
          <p:cNvPicPr>
            <a:picLocks noGrp="1" noChangeAspect="1" noChangeArrowheads="1"/>
          </p:cNvPicPr>
          <p:nvPr>
            <p:ph idx="1"/>
          </p:nvPr>
        </p:nvPicPr>
        <p:blipFill>
          <a:blip r:embed="rId7" cstate="print"/>
          <a:srcRect/>
          <a:stretch>
            <a:fillRect/>
          </a:stretch>
        </p:blipFill>
        <p:spPr>
          <a:xfrm>
            <a:off x="8396897" y="6348259"/>
            <a:ext cx="449263" cy="2127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txBox="1">
            <a:spLocks/>
          </p:cNvSpPr>
          <p:nvPr/>
        </p:nvSpPr>
        <p:spPr bwMode="auto">
          <a:xfrm>
            <a:off x="144463" y="961709"/>
            <a:ext cx="8834437" cy="533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7013"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013"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013"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013"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013"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None/>
            </a:pPr>
            <a:r>
              <a:rPr lang="en-US" altLang="zh-CN" b="1" dirty="0" smtClean="0">
                <a:solidFill>
                  <a:srgbClr val="008000"/>
                </a:solidFill>
              </a:rPr>
              <a:t> </a:t>
            </a:r>
            <a:r>
              <a:rPr lang="en-US" altLang="zh-CN" b="1" dirty="0" smtClean="0">
                <a:solidFill>
                  <a:srgbClr val="008000"/>
                </a:solidFill>
              </a:rPr>
              <a:t>  </a:t>
            </a:r>
            <a:r>
              <a:rPr lang="en-US" altLang="zh-CN" b="1" dirty="0" smtClean="0">
                <a:solidFill>
                  <a:srgbClr val="C00000"/>
                </a:solidFill>
              </a:rPr>
              <a:t>Helpful </a:t>
            </a:r>
            <a:r>
              <a:rPr lang="en-US" altLang="zh-CN" b="1" dirty="0" smtClean="0">
                <a:solidFill>
                  <a:srgbClr val="C00000"/>
                </a:solidFill>
              </a:rPr>
              <a:t>interview hints</a:t>
            </a:r>
          </a:p>
          <a:p>
            <a:pPr>
              <a:buNone/>
            </a:pPr>
            <a:endParaRPr lang="en-US" altLang="zh-CN" sz="800" b="1" dirty="0" smtClean="0">
              <a:solidFill>
                <a:srgbClr val="C00000"/>
              </a:solidFill>
            </a:endParaRPr>
          </a:p>
          <a:p>
            <a:pPr algn="just">
              <a:lnSpc>
                <a:spcPct val="125000"/>
              </a:lnSpc>
              <a:buNone/>
            </a:pPr>
            <a:r>
              <a:rPr lang="en-US" altLang="zh-CN" dirty="0" smtClean="0"/>
              <a:t>   Although </a:t>
            </a:r>
            <a:r>
              <a:rPr lang="en-US" altLang="zh-CN" dirty="0" smtClean="0"/>
              <a:t>not an all-inclusive list, the following helpful hints will make the difference between a good interview and a great interview:</a:t>
            </a:r>
          </a:p>
          <a:p>
            <a:pPr marL="898525" indent="92075"/>
            <a:r>
              <a:rPr lang="en-US" altLang="zh-CN" dirty="0" smtClean="0"/>
              <a:t>     </a:t>
            </a:r>
            <a:r>
              <a:rPr lang="en-US" altLang="zh-CN" b="1" dirty="0" smtClean="0"/>
              <a:t>Be prompt</a:t>
            </a:r>
          </a:p>
          <a:p>
            <a:pPr marL="898525" indent="92075"/>
            <a:r>
              <a:rPr lang="en-US" altLang="zh-CN" b="1" dirty="0" smtClean="0"/>
              <a:t>     Make your subject feel comfortable</a:t>
            </a:r>
          </a:p>
          <a:p>
            <a:pPr marL="898525" indent="92075"/>
            <a:r>
              <a:rPr lang="en-US" altLang="zh-CN" b="1" dirty="0" smtClean="0"/>
              <a:t>     Be attentive</a:t>
            </a:r>
            <a:endParaRPr lang="en-US" altLang="zh-CN" dirty="0" smtClean="0"/>
          </a:p>
          <a:p>
            <a:pPr lvl="1" eaLnBrk="1" hangingPunct="1">
              <a:defRPr/>
            </a:pPr>
            <a:endParaRPr lang="en-US" altLang="zh-CN" dirty="0" smtClean="0"/>
          </a:p>
          <a:p>
            <a:pPr lvl="2" eaLnBrk="1" hangingPunct="1">
              <a:defRPr/>
            </a:pPr>
            <a:endParaRPr lang="zh-CN" altLang="en-US" dirty="0"/>
          </a:p>
        </p:txBody>
      </p:sp>
      <p:pic>
        <p:nvPicPr>
          <p:cNvPr id="19460" name="图片 9"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19461" name="图片 2" descr="END"/>
          <p:cNvPicPr>
            <a:picLocks noGrp="1" noChangeAspect="1" noChangeArrowheads="1"/>
          </p:cNvPicPr>
          <p:nvPr>
            <p:ph idx="1"/>
          </p:nvPr>
        </p:nvPicPr>
        <p:blipFill>
          <a:blip r:embed="rId5" cstate="print"/>
          <a:srcRect/>
          <a:stretch>
            <a:fillRect/>
          </a:stretch>
        </p:blipFill>
        <p:spPr>
          <a:xfrm>
            <a:off x="8396897" y="6348259"/>
            <a:ext cx="449263" cy="212725"/>
          </a:xfrm>
        </p:spPr>
      </p:pic>
      <p:sp>
        <p:nvSpPr>
          <p:cNvPr id="19462"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7" name="图片 5"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dissolve">
                                      <p:cBhvr>
                                        <p:cTn id="7" dur="10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E:\教材\新标准大学英语\课件检测\PDF\综合教程1\2016.4.1新标准第二版综合1用图\U4\新标准大学英语（第二版）综合教程1 492275797.jpg"/>
          <p:cNvPicPr>
            <a:picLocks noChangeAspect="1" noChangeArrowheads="1"/>
          </p:cNvPicPr>
          <p:nvPr/>
        </p:nvPicPr>
        <p:blipFill rotWithShape="1">
          <a:blip r:embed="rId3">
            <a:extLst>
              <a:ext uri="{28A0092B-C50C-407E-A947-70E740481C1C}">
                <a14:useLocalDpi xmlns:a14="http://schemas.microsoft.com/office/drawing/2010/main" val="0"/>
              </a:ext>
            </a:extLst>
          </a:blip>
          <a:srcRect l="6020" r="798"/>
          <a:stretch/>
        </p:blipFill>
        <p:spPr bwMode="auto">
          <a:xfrm>
            <a:off x="-9525" y="0"/>
            <a:ext cx="9582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82276" y="1054268"/>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chemeClr val="accent2"/>
                                        </p:clrVal>
                                      </p:to>
                                    </p:set>
                                    <p:set>
                                      <p:cBhvr>
                                        <p:cTn id="7" dur="500" fill="hold"/>
                                        <p:tgtEl>
                                          <p:spTgt spid="7">
                                            <p:txEl>
                                              <p:pRg st="0" end="0"/>
                                            </p:txEl>
                                          </p:spTgt>
                                        </p:tgtEl>
                                        <p:attrNameLst>
                                          <p:attrName>fillcolor</p:attrName>
                                        </p:attrNameLst>
                                      </p:cBhvr>
                                      <p:to>
                                        <p:clrVal>
                                          <a:schemeClr val="accent2"/>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Font typeface="Arial" panose="020B0604020202020204" pitchFamily="34" charset="0"/>
              <a:buChar char="•"/>
              <a:defRPr/>
            </a:pPr>
            <a:endParaRPr lang="en-US" altLang="zh-CN" dirty="0" smtClean="0"/>
          </a:p>
          <a:p>
            <a:pPr eaLnBrk="1" hangingPunct="1">
              <a:buSzPct val="120000"/>
              <a:buNone/>
            </a:pPr>
            <a:r>
              <a:rPr lang="en-US" altLang="zh-CN" sz="2500" dirty="0" smtClean="0"/>
              <a:t>                                                      </a:t>
            </a:r>
            <a:r>
              <a:rPr lang="en-US" altLang="zh-CN" sz="2500" spc="100" dirty="0" smtClean="0"/>
              <a:t>Recently she’s been making these </a:t>
            </a:r>
          </a:p>
          <a:p>
            <a:pPr eaLnBrk="1" hangingPunct="1">
              <a:buSzPct val="120000"/>
              <a:buNone/>
            </a:pPr>
            <a:r>
              <a:rPr lang="en-US" altLang="zh-CN" sz="2500" spc="-20" dirty="0" smtClean="0"/>
              <a:t>funny  videos and they’ve had me </a:t>
            </a:r>
            <a:r>
              <a:rPr lang="en-US" altLang="zh-CN" sz="2500" spc="-20" dirty="0" smtClean="0">
                <a:hlinkClick r:id="rId7" action="ppaction://hlinksldjump"/>
              </a:rPr>
              <a:t>laughing my head off</a:t>
            </a:r>
            <a:r>
              <a:rPr lang="en-US" altLang="zh-CN" sz="2500" spc="-20" dirty="0" smtClean="0"/>
              <a:t>. I’m laughing</a:t>
            </a:r>
          </a:p>
          <a:p>
            <a:pPr algn="dist">
              <a:lnSpc>
                <a:spcPct val="120000"/>
              </a:lnSpc>
              <a:buNone/>
            </a:pPr>
            <a:r>
              <a:rPr lang="en-US" altLang="zh-CN" sz="2500" dirty="0" smtClean="0"/>
              <a:t>just thinking about them. That’s typical of Serena. </a:t>
            </a:r>
            <a:r>
              <a:rPr lang="en-US" altLang="zh-CN" sz="2500" dirty="0" smtClean="0">
                <a:hlinkClick r:id="rId8" action="ppaction://hlinksldjump"/>
              </a:rPr>
              <a:t>Of course, being</a:t>
            </a:r>
          </a:p>
          <a:p>
            <a:pPr algn="dist">
              <a:lnSpc>
                <a:spcPct val="120000"/>
              </a:lnSpc>
              <a:buNone/>
            </a:pPr>
            <a:r>
              <a:rPr lang="en-US" altLang="zh-CN" sz="2500" spc="-30" dirty="0" smtClean="0">
                <a:hlinkClick r:id="rId8" action="ppaction://hlinksldjump"/>
              </a:rPr>
              <a:t>the baby in the family we’ve always tried not to spoil her</a:t>
            </a:r>
            <a:r>
              <a:rPr lang="en-US" altLang="zh-CN" sz="2500" spc="-30" dirty="0" smtClean="0"/>
              <a:t>, but she’s</a:t>
            </a:r>
          </a:p>
          <a:p>
            <a:pPr>
              <a:lnSpc>
                <a:spcPct val="120000"/>
              </a:lnSpc>
              <a:buNone/>
            </a:pPr>
            <a:r>
              <a:rPr lang="en-US" altLang="zh-CN" sz="2500" spc="-40" dirty="0" smtClean="0"/>
              <a:t>so sweet, even now it’s difficult not to. I suppose, being that bit older </a:t>
            </a:r>
          </a:p>
          <a:p>
            <a:pPr>
              <a:lnSpc>
                <a:spcPct val="120000"/>
              </a:lnSpc>
              <a:buNone/>
            </a:pPr>
            <a:r>
              <a:rPr lang="en-US" altLang="zh-CN" sz="2500" dirty="0" smtClean="0"/>
              <a:t>than her, </a:t>
            </a:r>
            <a:r>
              <a:rPr lang="en-US" altLang="zh-CN" sz="2500" dirty="0" smtClean="0">
                <a:hlinkClick r:id="rId9" action="ppaction://hlinksldjump"/>
              </a:rPr>
              <a:t>I’ve definitely got that older-sister syndrome where she’s </a:t>
            </a:r>
          </a:p>
          <a:p>
            <a:pPr>
              <a:lnSpc>
                <a:spcPct val="120000"/>
              </a:lnSpc>
              <a:buNone/>
            </a:pPr>
            <a:r>
              <a:rPr lang="en-US" altLang="zh-CN" sz="2500" dirty="0" smtClean="0">
                <a:hlinkClick r:id="rId9" action="ppaction://hlinksldjump"/>
              </a:rPr>
              <a:t>concerned</a:t>
            </a:r>
            <a:r>
              <a:rPr lang="en-US" altLang="zh-CN" sz="2500" dirty="0" smtClean="0"/>
              <a:t>. I’ve always been very protective of her and I probably</a:t>
            </a:r>
          </a:p>
          <a:p>
            <a:pPr>
              <a:lnSpc>
                <a:spcPct val="120000"/>
              </a:lnSpc>
              <a:buNone/>
            </a:pPr>
            <a:r>
              <a:rPr lang="en-US" altLang="zh-CN" sz="2500" dirty="0" smtClean="0"/>
              <a:t>always will be.</a:t>
            </a: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10" action="ppaction://hlinkfile"/>
          </p:cNvPr>
          <p:cNvPicPr>
            <a:picLocks noChangeAspect="1" noChangeArrowheads="1"/>
          </p:cNvPicPr>
          <p:nvPr/>
        </p:nvPicPr>
        <p:blipFill>
          <a:blip r:embed="rId11"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cstate="print"/>
          <a:srcRect/>
          <a:stretch>
            <a:fillRect/>
          </a:stretch>
        </p:blipFill>
        <p:spPr bwMode="auto">
          <a:xfrm>
            <a:off x="8072749" y="6092825"/>
            <a:ext cx="879475" cy="539750"/>
          </a:xfrm>
          <a:prstGeom prst="rect">
            <a:avLst/>
          </a:prstGeom>
          <a:noFill/>
          <a:ln w="9525">
            <a:noFill/>
            <a:miter lim="800000"/>
            <a:headEnd/>
            <a:tailEnd/>
          </a:ln>
        </p:spPr>
      </p:pic>
      <p:sp>
        <p:nvSpPr>
          <p:cNvPr id="10" name="矩形 9"/>
          <p:cNvSpPr/>
          <p:nvPr/>
        </p:nvSpPr>
        <p:spPr>
          <a:xfrm>
            <a:off x="2448365" y="5129473"/>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1001713"/>
            <a:ext cx="8737644" cy="4751387"/>
          </a:xfrm>
        </p:spPr>
        <p:txBody>
          <a:bodyPr/>
          <a:lstStyle/>
          <a:p>
            <a:pPr eaLnBrk="1" hangingPunct="1">
              <a:buNone/>
            </a:pPr>
            <a:r>
              <a:rPr lang="zh-CN" altLang="en-US" sz="2400" b="1" dirty="0" smtClean="0"/>
              <a:t>亲姐妹的价值观：</a:t>
            </a:r>
            <a:endParaRPr lang="en-US" altLang="zh-CN" sz="2400" b="1" dirty="0" smtClean="0"/>
          </a:p>
          <a:p>
            <a:pPr eaLnBrk="1" hangingPunct="1">
              <a:buNone/>
            </a:pPr>
            <a:r>
              <a:rPr lang="zh-CN" altLang="en-US" sz="2400" b="1" dirty="0" smtClean="0"/>
              <a:t>网坛传奇姐妹花</a:t>
            </a:r>
            <a:endParaRPr lang="en-US" altLang="zh-CN" sz="2400" b="1" dirty="0" smtClean="0"/>
          </a:p>
          <a:p>
            <a:pPr eaLnBrk="1" hangingPunct="1">
              <a:buNone/>
            </a:pPr>
            <a:r>
              <a:rPr lang="zh-CN" altLang="en-US" sz="2400" b="1" dirty="0" smtClean="0"/>
              <a:t>维纳斯</a:t>
            </a:r>
            <a:r>
              <a:rPr lang="en-US" altLang="zh-CN" sz="2400" b="1" dirty="0" smtClean="0">
                <a:latin typeface="宋体"/>
              </a:rPr>
              <a:t>·</a:t>
            </a:r>
            <a:r>
              <a:rPr lang="zh-CN" altLang="en-US" sz="2400" b="1" dirty="0" smtClean="0"/>
              <a:t>威廉姆斯和塞雷娜</a:t>
            </a:r>
            <a:r>
              <a:rPr lang="en-US" altLang="zh-CN" sz="2400" b="1" dirty="0" smtClean="0">
                <a:latin typeface="宋体"/>
              </a:rPr>
              <a:t>·</a:t>
            </a:r>
            <a:r>
              <a:rPr lang="zh-CN" altLang="en-US" sz="2400" b="1" dirty="0" smtClean="0"/>
              <a:t>威廉姆斯</a:t>
            </a:r>
          </a:p>
          <a:p>
            <a:pPr algn="just" eaLnBrk="1" hangingPunct="1">
              <a:lnSpc>
                <a:spcPct val="50000"/>
              </a:lnSpc>
              <a:buNone/>
            </a:pPr>
            <a:r>
              <a:rPr lang="zh-CN" altLang="en-US" dirty="0" smtClean="0">
                <a:latin typeface="宋体" charset="-122"/>
              </a:rPr>
              <a:t>  </a:t>
            </a:r>
          </a:p>
          <a:p>
            <a:pPr algn="just" eaLnBrk="1" hangingPunct="1">
              <a:lnSpc>
                <a:spcPct val="150000"/>
              </a:lnSpc>
              <a:buNone/>
            </a:pPr>
            <a:r>
              <a:rPr lang="zh-CN" altLang="en-US" dirty="0" smtClean="0">
                <a:latin typeface="宋体" charset="-122"/>
              </a:rPr>
              <a:t>      </a:t>
            </a:r>
            <a:r>
              <a:rPr lang="zh-CN" altLang="zh-CN" sz="2400" b="1" dirty="0" smtClean="0">
                <a:solidFill>
                  <a:schemeClr val="accent2">
                    <a:lumMod val="50000"/>
                  </a:schemeClr>
                </a:solidFill>
                <a:latin typeface="宋体" charset="-122"/>
              </a:rPr>
              <a:t>维纳斯·威廉姆斯和塞雷娜·威廉姆斯</a:t>
            </a:r>
            <a:r>
              <a:rPr lang="zh-CN" altLang="zh-CN" sz="2400" b="1" dirty="0" smtClean="0">
                <a:solidFill>
                  <a:schemeClr val="accent2">
                    <a:lumMod val="50000"/>
                  </a:schemeClr>
                </a:solidFill>
                <a:latin typeface="宋体" charset="-122"/>
              </a:rPr>
              <a:t>是两位世界著名的网球选手。她们荣获了50多个单打冠军，20多个双打冠军。2000年，年仅19岁</a:t>
            </a:r>
            <a:r>
              <a:rPr lang="zh-CN" altLang="zh-CN" sz="2400" b="1" dirty="0" smtClean="0">
                <a:solidFill>
                  <a:schemeClr val="accent2">
                    <a:lumMod val="50000"/>
                  </a:schemeClr>
                </a:solidFill>
                <a:latin typeface="宋体" charset="-122"/>
              </a:rPr>
              <a:t>的维纳斯在温布尔登网球赛上赢得了她的第一个单打大满贯。1999年，年仅17岁的塞雷娜在美国网球公开赛上获得冠军。她们还有三个姐姐。</a:t>
            </a: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0" eaLnBrk="1" hangingPunct="1">
              <a:buNone/>
              <a:defRPr/>
            </a:pPr>
            <a:endParaRPr lang="en-US" altLang="zh-CN" b="1" dirty="0" smtClean="0"/>
          </a:p>
          <a:p>
            <a:pPr marL="174625" indent="-174625" algn="just" eaLnBrk="1" hangingPunct="1">
              <a:lnSpc>
                <a:spcPct val="150000"/>
              </a:lnSpc>
              <a:buNone/>
              <a:defRPr/>
            </a:pPr>
            <a:r>
              <a:rPr lang="en-US" altLang="zh-CN" sz="1800" dirty="0" smtClean="0">
                <a:solidFill>
                  <a:srgbClr val="0070C0"/>
                </a:solidFill>
              </a:rPr>
              <a:t>1  </a:t>
            </a:r>
            <a:r>
              <a:rPr lang="en-US" altLang="zh-CN" b="1" dirty="0" smtClean="0"/>
              <a:t> </a:t>
            </a:r>
            <a:r>
              <a:rPr lang="zh-CN" altLang="en-US" sz="2400" b="1" dirty="0" smtClean="0"/>
              <a:t>塞雷娜：</a:t>
            </a:r>
            <a:r>
              <a:rPr lang="zh-CN" altLang="en-US" sz="2400" dirty="0" smtClean="0"/>
              <a:t>维纳斯和我总是下决心要把事情做好，要获得成功，要尽自己最大的努力。你可能会说我们是完美主义者。这确实是一种天性。我向来都是这么想的。我还记得有一次</a:t>
            </a:r>
            <a:r>
              <a:rPr lang="en-US" altLang="zh-CN" sz="2400" dirty="0" smtClean="0">
                <a:latin typeface="宋体"/>
              </a:rPr>
              <a:t>——</a:t>
            </a:r>
            <a:r>
              <a:rPr lang="zh-CN" altLang="en-US" sz="2400" dirty="0" smtClean="0"/>
              <a:t>大概五六岁的时候</a:t>
            </a:r>
            <a:r>
              <a:rPr lang="en-US" altLang="zh-CN" sz="2400" dirty="0" smtClean="0">
                <a:latin typeface="宋体"/>
              </a:rPr>
              <a:t>——</a:t>
            </a:r>
            <a:r>
              <a:rPr lang="zh-CN" altLang="en-US" sz="2400" dirty="0" smtClean="0"/>
              <a:t>我要完成一项家庭作业。我下定决心要得优秀，于是就一遍又一遍地修改，直到自己觉得满意为止。我想这有点儿像打网球。如果我的作业不是班里最好的，我就不会放弃努力。所以，我小时候就显示出</a:t>
            </a:r>
            <a:r>
              <a:rPr lang="zh-CN" altLang="en-US" sz="2400" dirty="0" smtClean="0"/>
              <a:t>许多我将来会成功</a:t>
            </a:r>
            <a:r>
              <a:rPr lang="zh-CN" altLang="en-US" sz="2400" dirty="0" smtClean="0"/>
              <a:t>的迹象，我确信我姐姐也是这样的。</a:t>
            </a: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eaLnBrk="1" hangingPunct="1">
              <a:buNone/>
              <a:defRPr/>
            </a:pPr>
            <a:endParaRPr lang="en-US" altLang="zh-CN" sz="2000" dirty="0" smtClean="0">
              <a:solidFill>
                <a:schemeClr val="hlink"/>
              </a:solidFill>
            </a:endParaRPr>
          </a:p>
          <a:p>
            <a:pPr algn="just" eaLnBrk="1" hangingPunct="1">
              <a:lnSpc>
                <a:spcPct val="150000"/>
              </a:lnSpc>
              <a:buNone/>
              <a:defRPr/>
            </a:pPr>
            <a:r>
              <a:rPr lang="en-US" altLang="zh-CN" sz="1800" dirty="0" smtClean="0">
                <a:solidFill>
                  <a:schemeClr val="hlink"/>
                </a:solidFill>
              </a:rPr>
              <a:t>2</a:t>
            </a:r>
            <a:r>
              <a:rPr lang="en-US" altLang="zh-CN" dirty="0" smtClean="0"/>
              <a:t>      </a:t>
            </a:r>
            <a:r>
              <a:rPr lang="zh-CN" altLang="en-US" sz="2400" dirty="0" smtClean="0"/>
              <a:t>父母对我们的成功起了决定性的作用，这是毫无疑问的。我妈妈常说，如果爸爸是身体，那么她就是脊梁。妈妈说得对，她确实有那么重要。我知道有很多人认为一直是爸爸在逼我们练球，这是事实。如果有一天我不想练球，只有妈妈会说：</a:t>
            </a:r>
            <a:r>
              <a:rPr lang="zh-CN" altLang="en-US" sz="2400" dirty="0" smtClean="0">
                <a:latin typeface="宋体"/>
              </a:rPr>
              <a:t>“</a:t>
            </a:r>
            <a:r>
              <a:rPr lang="zh-CN" altLang="en-US" sz="2400" dirty="0" smtClean="0"/>
              <a:t>没关系。</a:t>
            </a:r>
            <a:r>
              <a:rPr lang="zh-CN" altLang="en-US" sz="2400" dirty="0" smtClean="0">
                <a:latin typeface="宋体"/>
              </a:rPr>
              <a:t>”</a:t>
            </a:r>
            <a:r>
              <a:rPr lang="zh-CN" altLang="en-US" sz="2400" dirty="0" smtClean="0"/>
              <a:t>可过不了多久，她又会说，得收收心，该出去练球了。其实她也不是那么好说话的，而这正是你所需要的。你的父母总不能一个把你往这个方向拽，另一个把你往那个方向拉吧。他们俩对我们的要求是一致的，</a:t>
            </a:r>
            <a:r>
              <a:rPr lang="zh-CN" altLang="en-US" sz="2400" dirty="0" smtClean="0"/>
              <a:t>所以在</a:t>
            </a:r>
            <a:r>
              <a:rPr lang="zh-CN" altLang="en-US" sz="2400" dirty="0" smtClean="0"/>
              <a:t>某种程度上</a:t>
            </a:r>
            <a:r>
              <a:rPr lang="zh-CN" altLang="en-US" sz="2400" dirty="0" smtClean="0"/>
              <a:t>说，他们</a:t>
            </a:r>
            <a:r>
              <a:rPr lang="zh-CN" altLang="en-US" sz="2400" dirty="0" smtClean="0"/>
              <a:t>配合得很好。</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algn="just">
              <a:lnSpc>
                <a:spcPct val="120000"/>
              </a:lnSpc>
              <a:buNone/>
            </a:pPr>
            <a:endParaRPr lang="en-US" altLang="zh-CN" sz="2000" dirty="0" smtClean="0">
              <a:solidFill>
                <a:schemeClr val="hlink"/>
              </a:solidFill>
            </a:endParaRPr>
          </a:p>
          <a:p>
            <a:pPr algn="just" eaLnBrk="1" hangingPunct="1">
              <a:lnSpc>
                <a:spcPct val="150000"/>
              </a:lnSpc>
              <a:buNone/>
            </a:pPr>
            <a:r>
              <a:rPr lang="en-US" altLang="zh-CN" sz="1800" dirty="0" smtClean="0">
                <a:solidFill>
                  <a:schemeClr val="hlink"/>
                </a:solidFill>
              </a:rPr>
              <a:t>3</a:t>
            </a:r>
            <a:r>
              <a:rPr lang="en-US" altLang="zh-CN" sz="2000" dirty="0" smtClean="0">
                <a:solidFill>
                  <a:schemeClr val="hlink"/>
                </a:solidFill>
              </a:rPr>
              <a:t>      </a:t>
            </a:r>
            <a:r>
              <a:rPr lang="zh-CN" altLang="en-US" sz="2400" dirty="0" smtClean="0"/>
              <a:t>我和维纳斯并不是生在富贵人家。我们家门口也没有停着一溜儿奔驰车。但是，我们也不是穷人：我们</a:t>
            </a:r>
            <a:r>
              <a:rPr lang="zh-CN" altLang="en-US" sz="2400" spc="-20" dirty="0" smtClean="0"/>
              <a:t>从来没饿过肚子，没缺过什么</a:t>
            </a:r>
            <a:r>
              <a:rPr lang="en-US" altLang="zh-CN" sz="2400" spc="-20" dirty="0" smtClean="0">
                <a:latin typeface="宋体"/>
              </a:rPr>
              <a:t>——</a:t>
            </a:r>
            <a:r>
              <a:rPr lang="zh-CN" altLang="en-US" sz="2400" spc="-20" dirty="0" smtClean="0"/>
              <a:t>我认为那才是真穷呢。</a:t>
            </a:r>
            <a:r>
              <a:rPr lang="zh-CN" altLang="en-US" sz="2400" dirty="0" smtClean="0"/>
              <a:t>我想，最重要的一点是，在我们的成长过程中，每一样东西都是靠自己的努力得来的。像爸爸一样，妈妈也要出去工作，养家糊口。因此，当轮到</a:t>
            </a:r>
            <a:r>
              <a:rPr lang="zh-CN" altLang="en-US" sz="2400" dirty="0" smtClean="0"/>
              <a:t>我们时，</a:t>
            </a:r>
            <a:r>
              <a:rPr lang="zh-CN" altLang="en-US" sz="2400" dirty="0" smtClean="0"/>
              <a:t>我们也一样要把自己该做的事情做好。我对此心存感激，因为虽然我们还年轻，可我已经认识到，这对塑造我们的性格起了很大的作用。</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933133"/>
            <a:ext cx="8834438" cy="5559107"/>
          </a:xfrm>
        </p:spPr>
        <p:txBody>
          <a:bodyPr/>
          <a:lstStyle/>
          <a:p>
            <a:pPr algn="just" hangingPunct="1">
              <a:lnSpc>
                <a:spcPct val="150000"/>
              </a:lnSpc>
              <a:buNone/>
            </a:pPr>
            <a:r>
              <a:rPr lang="en-US" altLang="zh-CN" sz="1800" dirty="0" smtClean="0">
                <a:solidFill>
                  <a:schemeClr val="hlink"/>
                </a:solidFill>
              </a:rPr>
              <a:t>4  </a:t>
            </a:r>
            <a:r>
              <a:rPr lang="en-US" altLang="zh-CN" sz="2000" dirty="0" smtClean="0">
                <a:solidFill>
                  <a:schemeClr val="hlink"/>
                </a:solidFill>
              </a:rPr>
              <a:t>        </a:t>
            </a:r>
            <a:r>
              <a:rPr lang="zh-CN" altLang="en-US" sz="2400" dirty="0" smtClean="0"/>
              <a:t>我觉得我比维纳斯略微外向些，也更愿意冒险。我可能更愿意去尝试新鲜事物。但另一方面，与维纳斯相比，我更孤僻些，喜欢把事情藏在心里；而维纳斯更坦率，更愿意将自己的想法和盘托出。假如我们为琐事争吵</a:t>
            </a:r>
            <a:r>
              <a:rPr lang="en-US" altLang="zh-CN" sz="2400" dirty="0" smtClean="0">
                <a:latin typeface="宋体"/>
              </a:rPr>
              <a:t>——</a:t>
            </a:r>
            <a:r>
              <a:rPr lang="zh-CN" altLang="en-US" sz="2400" dirty="0" smtClean="0"/>
              <a:t>这其实是没有的事</a:t>
            </a:r>
            <a:r>
              <a:rPr lang="en-US" altLang="zh-CN" sz="2400" dirty="0" smtClean="0">
                <a:latin typeface="宋体"/>
              </a:rPr>
              <a:t>——</a:t>
            </a:r>
            <a:r>
              <a:rPr lang="zh-CN" altLang="en-US" sz="2400" dirty="0" smtClean="0"/>
              <a:t>她肯定会把憋在心里的话说出来。可是她甚至根本不需要开口，因为我能体会到她的心情。我敢说她也能体会到我的心情。虽然她比我大不了多少，她却一直像个大姐姐一样保护着我</a:t>
            </a:r>
            <a:r>
              <a:rPr lang="zh-CN" altLang="en-US" sz="2400" dirty="0" smtClean="0"/>
              <a:t>。其实，她不仅对我这样，对她的姐姐也是这样。我想她的天性就是如此吧。</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45389"/>
            <a:ext cx="8834438" cy="5879261"/>
          </a:xfrm>
        </p:spPr>
        <p:txBody>
          <a:bodyPr/>
          <a:lstStyle/>
          <a:p>
            <a:pPr marL="261938" lvl="0" indent="-261938" algn="just" eaLnBrk="1" hangingPunct="1">
              <a:lnSpc>
                <a:spcPct val="125000"/>
              </a:lnSpc>
              <a:buNone/>
              <a:defRPr/>
            </a:pPr>
            <a:r>
              <a:rPr lang="en-US" altLang="zh-CN" sz="1800" dirty="0" smtClean="0">
                <a:solidFill>
                  <a:schemeClr val="hlink"/>
                </a:solidFill>
              </a:rPr>
              <a:t>5</a:t>
            </a:r>
            <a:r>
              <a:rPr lang="en-US" altLang="zh-CN" dirty="0" smtClean="0"/>
              <a:t>       </a:t>
            </a:r>
            <a:r>
              <a:rPr lang="zh-CN" altLang="en-US" sz="2400" b="1" dirty="0" smtClean="0"/>
              <a:t>维纳斯</a:t>
            </a:r>
            <a:r>
              <a:rPr lang="zh-CN" altLang="en-US" sz="2400" dirty="0" smtClean="0"/>
              <a:t>：我对塞雷娜最早的记忆是她坐在小推车里，我推着她到处转。虽然我比她大，但因为大不了多少，所以我也就只能推着她围着房子转个一百圈。我好像一直在照顾她。后来不久，我们就开始打网球了。我大概是五岁开始打球的。</a:t>
            </a:r>
            <a:r>
              <a:rPr lang="zh-CN" altLang="en-US" sz="2400" dirty="0" smtClean="0">
                <a:solidFill>
                  <a:prstClr val="black"/>
                </a:solidFill>
              </a:rPr>
              <a:t>刚开始的时候，我们并没有互相对打，因为我们还都接不到球。我们是在洛杉矶的康普顿长大的，而且就在康普顿居民区的网球场练球。那儿大多数人都不打网球，孩子们就更不打了。但那并不影响我们。有人问我们，小时候有没有什么让我们分心的事情，可说实话，没有任何让我们分心的事情。我们不必工作、不需要干活儿或者挣钱付账单。我们只要做好小孩子该做的事情和出去打球就行了。事情就是那么简单。</a:t>
            </a: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87413"/>
            <a:ext cx="8834438" cy="5726747"/>
          </a:xfrm>
        </p:spPr>
        <p:txBody>
          <a:bodyPr/>
          <a:lstStyle/>
          <a:p>
            <a:pPr algn="just">
              <a:lnSpc>
                <a:spcPct val="130000"/>
              </a:lnSpc>
              <a:buNone/>
            </a:pPr>
            <a:endParaRPr lang="en-US" altLang="zh-CN" sz="2000" dirty="0" smtClean="0">
              <a:solidFill>
                <a:schemeClr val="hlink"/>
              </a:solidFill>
            </a:endParaRPr>
          </a:p>
          <a:p>
            <a:pPr algn="just">
              <a:lnSpc>
                <a:spcPct val="130000"/>
              </a:lnSpc>
              <a:buNone/>
            </a:pPr>
            <a:r>
              <a:rPr lang="en-US" altLang="zh-CN" sz="1800" dirty="0" smtClean="0">
                <a:solidFill>
                  <a:schemeClr val="hlink"/>
                </a:solidFill>
              </a:rPr>
              <a:t>6</a:t>
            </a:r>
            <a:r>
              <a:rPr lang="en-US" altLang="zh-CN" dirty="0" smtClean="0">
                <a:latin typeface="宋体" charset="-122"/>
              </a:rPr>
              <a:t>     </a:t>
            </a:r>
            <a:r>
              <a:rPr lang="zh-CN" altLang="en-US" sz="2400" dirty="0" smtClean="0">
                <a:latin typeface="宋体" charset="-122"/>
              </a:rPr>
              <a:t>在</a:t>
            </a:r>
            <a:r>
              <a:rPr lang="en-US" altLang="zh-CN" sz="2400" dirty="0" smtClean="0">
                <a:latin typeface="宋体" charset="-122"/>
              </a:rPr>
              <a:t>15</a:t>
            </a:r>
            <a:r>
              <a:rPr lang="zh-CN" altLang="en-US" sz="2400" dirty="0" smtClean="0">
                <a:latin typeface="宋体" charset="-122"/>
              </a:rPr>
              <a:t>岁以前，我都是和塞雷娜一起打球，还和她睡在同一间卧室里，所以我们一直亲密无间。可我觉得人们有时候喜欢把我们俩混为一谈，好像我们是一个人，其实不是。我们就像其他兄弟姐妹一样，也有不同之处。塞雷娜极具幽默感，这点最让我喜欢。</a:t>
            </a:r>
            <a:endParaRPr lang="en-US" altLang="zh-CN" sz="2400" b="1" dirty="0" smtClean="0">
              <a:latin typeface="宋体" charset="-122"/>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7" cstate="print"/>
          <a:srcRect/>
          <a:stretch>
            <a:fillRect/>
          </a:stretch>
        </p:blipFill>
        <p:spPr bwMode="auto">
          <a:xfrm>
            <a:off x="6910767" y="4887541"/>
            <a:ext cx="912813" cy="228600"/>
          </a:xfrm>
          <a:prstGeom prst="rect">
            <a:avLst/>
          </a:prstGeom>
          <a:noFill/>
          <a:ln w="9525">
            <a:noFill/>
            <a:miter lim="800000"/>
            <a:headEnd/>
            <a:tailEnd/>
          </a:ln>
        </p:spPr>
      </p:pic>
      <p:pic>
        <p:nvPicPr>
          <p:cNvPr id="7177" name="图片 14">
            <a:hlinkClick r:id="rId8" action="ppaction://hlinksldjump"/>
          </p:cNvPr>
          <p:cNvPicPr>
            <a:picLocks noChangeAspect="1"/>
          </p:cNvPicPr>
          <p:nvPr/>
        </p:nvPicPr>
        <p:blipFill>
          <a:blip r:embed="rId9"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323850" y="1247775"/>
            <a:ext cx="3619500" cy="4195120"/>
          </a:xfrm>
          <a:prstGeom prst="rect">
            <a:avLst/>
          </a:prstGeom>
          <a:noFill/>
          <a:ln w="9525">
            <a:noFill/>
            <a:miter lim="800000"/>
            <a:headEnd/>
            <a:tailEnd/>
          </a:ln>
          <a:effectLst/>
        </p:spPr>
      </p:pic>
      <p:sp>
        <p:nvSpPr>
          <p:cNvPr id="3093" name="文本框 3"/>
          <p:cNvSpPr txBox="1">
            <a:spLocks noChangeArrowheads="1"/>
          </p:cNvSpPr>
          <p:nvPr/>
        </p:nvSpPr>
        <p:spPr bwMode="auto">
          <a:xfrm>
            <a:off x="268288" y="6350"/>
            <a:ext cx="20510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Contents</a:t>
            </a:r>
          </a:p>
        </p:txBody>
      </p:sp>
      <p:sp>
        <p:nvSpPr>
          <p:cNvPr id="22" name="矩形 1"/>
          <p:cNvSpPr>
            <a:spLocks noChangeArrowheads="1"/>
          </p:cNvSpPr>
          <p:nvPr/>
        </p:nvSpPr>
        <p:spPr bwMode="auto">
          <a:xfrm>
            <a:off x="875507" y="5517370"/>
            <a:ext cx="2735262" cy="579437"/>
          </a:xfrm>
          <a:prstGeom prst="rect">
            <a:avLst/>
          </a:prstGeom>
          <a:noFill/>
          <a:ln w="9525">
            <a:noFill/>
            <a:miter lim="800000"/>
            <a:headEnd/>
            <a:tailEnd/>
          </a:ln>
        </p:spPr>
        <p:txBody>
          <a:bodyPr>
            <a:spAutoFit/>
          </a:bodyPr>
          <a:lstStyle/>
          <a:p>
            <a:pPr algn="l"/>
            <a:r>
              <a:rPr lang="en-US" altLang="zh-CN" sz="3200" b="1" dirty="0">
                <a:solidFill>
                  <a:srgbClr val="F52C0B"/>
                </a:solidFill>
                <a:latin typeface="Blackadder ITC" pitchFamily="82" charset="0"/>
              </a:rPr>
              <a:t>Active Reading 2</a:t>
            </a:r>
          </a:p>
        </p:txBody>
      </p:sp>
      <p:pic>
        <p:nvPicPr>
          <p:cNvPr id="24" name="图片 23">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105" y="1251872"/>
            <a:ext cx="4480190" cy="542499"/>
          </a:xfrm>
          <a:prstGeom prst="rect">
            <a:avLst/>
          </a:prstGeom>
        </p:spPr>
      </p:pic>
      <p:pic>
        <p:nvPicPr>
          <p:cNvPr id="25" name="图片 24">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3105" y="4159553"/>
            <a:ext cx="4480190" cy="554690"/>
          </a:xfrm>
          <a:prstGeom prst="rect">
            <a:avLst/>
          </a:prstGeom>
        </p:spPr>
      </p:pic>
      <p:pic>
        <p:nvPicPr>
          <p:cNvPr id="26" name="图片 25">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3105" y="4897138"/>
            <a:ext cx="4480190" cy="542499"/>
          </a:xfrm>
          <a:prstGeom prst="rect">
            <a:avLst/>
          </a:prstGeom>
        </p:spPr>
      </p:pic>
      <p:pic>
        <p:nvPicPr>
          <p:cNvPr id="27" name="图片 26">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13105" y="1977268"/>
            <a:ext cx="4480190" cy="548595"/>
          </a:xfrm>
          <a:prstGeom prst="rect">
            <a:avLst/>
          </a:prstGeom>
        </p:spPr>
      </p:pic>
      <p:pic>
        <p:nvPicPr>
          <p:cNvPr id="28" name="图片 27">
            <a:hlinkClick r:id="rId12" action="ppaction://hlinksldjump"/>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105" y="2708760"/>
            <a:ext cx="4480190" cy="536404"/>
          </a:xfrm>
          <a:prstGeom prst="rect">
            <a:avLst/>
          </a:prstGeom>
        </p:spPr>
      </p:pic>
      <p:pic>
        <p:nvPicPr>
          <p:cNvPr id="29" name="图片 28">
            <a:hlinkClick r:id="rId14" action="ppaction://hlinksldjump"/>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13105" y="3428061"/>
            <a:ext cx="4480190" cy="54859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834438" cy="6065837"/>
          </a:xfrm>
        </p:spPr>
        <p:txBody>
          <a:bodyPr/>
          <a:lstStyle/>
          <a:p>
            <a:pPr marL="0" indent="1588" eaLnBrk="1" hangingPunct="1">
              <a:lnSpc>
                <a:spcPct val="150000"/>
              </a:lnSpc>
              <a:buNone/>
              <a:defRPr/>
            </a:pPr>
            <a:endParaRPr lang="en-US" altLang="zh-CN" sz="2400" dirty="0" smtClean="0">
              <a:latin typeface="宋体" charset="-122"/>
            </a:endParaRPr>
          </a:p>
          <a:p>
            <a:pPr marL="274638" indent="-273050" eaLnBrk="1" hangingPunct="1">
              <a:lnSpc>
                <a:spcPct val="150000"/>
              </a:lnSpc>
              <a:buNone/>
              <a:defRPr/>
            </a:pPr>
            <a:r>
              <a:rPr lang="zh-CN" altLang="en-US" sz="2400" dirty="0" smtClean="0">
                <a:latin typeface="宋体" charset="-122"/>
              </a:rPr>
              <a:t>   </a:t>
            </a:r>
            <a:r>
              <a:rPr lang="zh-CN" altLang="en-US" sz="2400" dirty="0" smtClean="0">
                <a:latin typeface="宋体" charset="-122"/>
              </a:rPr>
              <a:t>   最近</a:t>
            </a:r>
            <a:r>
              <a:rPr lang="zh-CN" altLang="en-US" sz="2400" dirty="0" smtClean="0">
                <a:latin typeface="宋体" charset="-122"/>
              </a:rPr>
              <a:t>她拍了</a:t>
            </a:r>
            <a:r>
              <a:rPr lang="zh-CN" altLang="en-US" sz="2400" dirty="0" smtClean="0">
                <a:latin typeface="宋体" charset="-122"/>
              </a:rPr>
              <a:t>几段滑稽</a:t>
            </a:r>
            <a:r>
              <a:rPr lang="zh-CN" altLang="en-US" sz="2400" dirty="0" smtClean="0">
                <a:latin typeface="宋体" charset="-122"/>
              </a:rPr>
              <a:t>录像，看得我简直要笑破肚皮了。现在想起来我还想笑呢。那就是典型的塞雷娜。她是家中最小的孩子，我们一直尽量不把她给宠坏了。可她真是太可爱了，我们到现在都没法不宠她。我想，可能是因为比她年龄大一点，我对她确实有那种当姐姐的情结，我总是想保护她，而且我会永远这么做。</a:t>
            </a:r>
            <a:endParaRPr lang="en-US" altLang="zh-CN" sz="2400"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7171"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legend</a:t>
            </a:r>
            <a:endParaRPr lang="zh-CN" altLang="en-US" sz="2800" noProof="1"/>
          </a:p>
        </p:txBody>
      </p:sp>
      <p:sp>
        <p:nvSpPr>
          <p:cNvPr id="8" name="剪去对角的矩形 7"/>
          <p:cNvSpPr/>
          <p:nvPr/>
        </p:nvSpPr>
        <p:spPr>
          <a:xfrm>
            <a:off x="376238" y="1439167"/>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perfectionist</a:t>
            </a:r>
            <a:endParaRPr lang="zh-CN" altLang="en-US" sz="2800" noProof="1"/>
          </a:p>
        </p:txBody>
      </p:sp>
      <p:sp>
        <p:nvSpPr>
          <p:cNvPr id="9" name="剪去对角的矩形 8"/>
          <p:cNvSpPr/>
          <p:nvPr/>
        </p:nvSpPr>
        <p:spPr>
          <a:xfrm>
            <a:off x="376238" y="2015430"/>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definitely </a:t>
            </a:r>
            <a:endParaRPr lang="zh-CN" altLang="en-US" sz="2800" noProof="1"/>
          </a:p>
        </p:txBody>
      </p:sp>
      <p:sp>
        <p:nvSpPr>
          <p:cNvPr id="10" name="剪去对角的矩形 9"/>
          <p:cNvSpPr/>
          <p:nvPr/>
        </p:nvSpPr>
        <p:spPr>
          <a:xfrm>
            <a:off x="376238" y="2591692"/>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innate </a:t>
            </a:r>
            <a:endParaRPr lang="zh-CN" altLang="en-US" sz="2800" noProof="1"/>
          </a:p>
        </p:txBody>
      </p:sp>
      <p:sp>
        <p:nvSpPr>
          <p:cNvPr id="17" name="剪去对角的矩形 16"/>
          <p:cNvSpPr/>
          <p:nvPr/>
        </p:nvSpPr>
        <p:spPr>
          <a:xfrm>
            <a:off x="376238" y="6032726"/>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whereas </a:t>
            </a:r>
            <a:endParaRPr lang="zh-CN" altLang="en-US" sz="2800" noProof="1"/>
          </a:p>
        </p:txBody>
      </p:sp>
      <p:sp>
        <p:nvSpPr>
          <p:cNvPr id="18" name="剪去对角的矩形 17"/>
          <p:cNvSpPr/>
          <p:nvPr/>
        </p:nvSpPr>
        <p:spPr>
          <a:xfrm>
            <a:off x="3348038" y="87673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outspoken </a:t>
            </a:r>
            <a:endParaRPr lang="zh-CN" altLang="en-US" sz="2800" noProof="1"/>
          </a:p>
        </p:txBody>
      </p:sp>
      <p:sp>
        <p:nvSpPr>
          <p:cNvPr id="19" name="剪去对角的矩形 18"/>
          <p:cNvSpPr/>
          <p:nvPr/>
        </p:nvSpPr>
        <p:spPr>
          <a:xfrm>
            <a:off x="3348038" y="1453002"/>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squabble </a:t>
            </a:r>
            <a:endParaRPr lang="zh-CN" altLang="en-US" sz="2800" noProof="1"/>
          </a:p>
        </p:txBody>
      </p:sp>
      <p:sp>
        <p:nvSpPr>
          <p:cNvPr id="20" name="剪去对角的矩形 19"/>
          <p:cNvSpPr/>
          <p:nvPr/>
        </p:nvSpPr>
        <p:spPr>
          <a:xfrm>
            <a:off x="3348038" y="2029264"/>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mood </a:t>
            </a:r>
            <a:endParaRPr lang="zh-CN" altLang="en-US" sz="2800" noProof="1"/>
          </a:p>
        </p:txBody>
      </p:sp>
      <p:sp>
        <p:nvSpPr>
          <p:cNvPr id="21" name="剪去对角的矩形 20"/>
          <p:cNvSpPr/>
          <p:nvPr/>
        </p:nvSpPr>
        <p:spPr>
          <a:xfrm>
            <a:off x="3348038" y="260393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protective </a:t>
            </a:r>
            <a:endParaRPr lang="zh-CN" altLang="en-US" sz="2800" noProof="1"/>
          </a:p>
        </p:txBody>
      </p:sp>
      <p:sp>
        <p:nvSpPr>
          <p:cNvPr id="28" name="剪去对角的矩形 27"/>
          <p:cNvSpPr/>
          <p:nvPr/>
        </p:nvSpPr>
        <p:spPr>
          <a:xfrm>
            <a:off x="381000" y="3142555"/>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pivotal </a:t>
            </a:r>
            <a:endParaRPr lang="zh-CN" altLang="en-US" sz="2800" noProof="1"/>
          </a:p>
        </p:txBody>
      </p:sp>
      <p:sp>
        <p:nvSpPr>
          <p:cNvPr id="29" name="剪去对角的矩形 28"/>
          <p:cNvSpPr/>
          <p:nvPr/>
        </p:nvSpPr>
        <p:spPr>
          <a:xfrm>
            <a:off x="376238" y="3712467"/>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spine </a:t>
            </a:r>
            <a:endParaRPr lang="zh-CN" altLang="en-US" sz="2800" noProof="1"/>
          </a:p>
        </p:txBody>
      </p:sp>
      <p:sp>
        <p:nvSpPr>
          <p:cNvPr id="30" name="剪去对角的矩形 29"/>
          <p:cNvSpPr/>
          <p:nvPr/>
        </p:nvSpPr>
        <p:spPr>
          <a:xfrm>
            <a:off x="376238" y="4287142"/>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thankful </a:t>
            </a:r>
            <a:endParaRPr lang="zh-CN" altLang="en-US" sz="2800" noProof="1"/>
          </a:p>
        </p:txBody>
      </p:sp>
      <p:sp>
        <p:nvSpPr>
          <p:cNvPr id="31" name="剪去对角的矩形 30"/>
          <p:cNvSpPr/>
          <p:nvPr/>
        </p:nvSpPr>
        <p:spPr>
          <a:xfrm>
            <a:off x="376238" y="4863405"/>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relatively </a:t>
            </a:r>
            <a:endParaRPr lang="zh-CN" altLang="en-US" sz="2800" noProof="1"/>
          </a:p>
        </p:txBody>
      </p:sp>
      <p:sp>
        <p:nvSpPr>
          <p:cNvPr id="32" name="剪去对角的矩形 31"/>
          <p:cNvSpPr/>
          <p:nvPr/>
        </p:nvSpPr>
        <p:spPr>
          <a:xfrm>
            <a:off x="376238" y="5439667"/>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outgoing </a:t>
            </a:r>
            <a:endParaRPr lang="zh-CN" altLang="en-US" sz="2800" noProof="1"/>
          </a:p>
        </p:txBody>
      </p:sp>
      <p:sp>
        <p:nvSpPr>
          <p:cNvPr id="33" name="剪去对角的矩形 32"/>
          <p:cNvSpPr/>
          <p:nvPr/>
        </p:nvSpPr>
        <p:spPr>
          <a:xfrm>
            <a:off x="3352800" y="3156389"/>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stroller </a:t>
            </a:r>
            <a:endParaRPr lang="zh-CN" altLang="en-US" sz="2800" noProof="1"/>
          </a:p>
        </p:txBody>
      </p:sp>
      <p:sp>
        <p:nvSpPr>
          <p:cNvPr id="34" name="剪去对角的矩形 33"/>
          <p:cNvSpPr/>
          <p:nvPr/>
        </p:nvSpPr>
        <p:spPr>
          <a:xfrm>
            <a:off x="3348038" y="3724714"/>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distraction </a:t>
            </a:r>
            <a:endParaRPr lang="zh-CN" altLang="en-US" sz="2800" noProof="1"/>
          </a:p>
        </p:txBody>
      </p:sp>
      <p:sp>
        <p:nvSpPr>
          <p:cNvPr id="35" name="剪去对角的矩形 34"/>
          <p:cNvSpPr/>
          <p:nvPr/>
        </p:nvSpPr>
        <p:spPr>
          <a:xfrm>
            <a:off x="3348038" y="4300977"/>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sibling</a:t>
            </a:r>
            <a:r>
              <a:rPr lang="en-US" sz="2800" dirty="0" smtClean="0"/>
              <a:t> </a:t>
            </a:r>
            <a:endParaRPr lang="zh-CN" altLang="en-US" sz="2800" noProof="1"/>
          </a:p>
        </p:txBody>
      </p:sp>
      <p:sp>
        <p:nvSpPr>
          <p:cNvPr id="36" name="剪去对角的矩形 35"/>
          <p:cNvSpPr/>
          <p:nvPr/>
        </p:nvSpPr>
        <p:spPr>
          <a:xfrm>
            <a:off x="3348038" y="4877239"/>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spoil </a:t>
            </a:r>
            <a:endParaRPr lang="zh-CN" altLang="en-US" sz="2800" noProof="1"/>
          </a:p>
        </p:txBody>
      </p:sp>
      <p:sp>
        <p:nvSpPr>
          <p:cNvPr id="37" name="剪去对角的矩形 36"/>
          <p:cNvSpPr/>
          <p:nvPr/>
        </p:nvSpPr>
        <p:spPr>
          <a:xfrm>
            <a:off x="3348038" y="5453502"/>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syndrome </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3" name="图片 3" descr="Home">
            <a:hlinkClick r:id="rId22" action="ppaction://hlinksldjump"/>
          </p:cNvPr>
          <p:cNvPicPr>
            <a:picLocks noChangeAspect="1" noChangeArrowheads="1"/>
          </p:cNvPicPr>
          <p:nvPr/>
        </p:nvPicPr>
        <p:blipFill>
          <a:blip r:embed="rId2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9686" y="863600"/>
            <a:ext cx="84483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think back</a:t>
            </a:r>
            <a:endParaRPr lang="zh-CN" altLang="en-US" sz="2800" noProof="1"/>
          </a:p>
        </p:txBody>
      </p:sp>
      <p:sp>
        <p:nvSpPr>
          <p:cNvPr id="7" name="剪去对角的矩形 6"/>
          <p:cNvSpPr/>
          <p:nvPr/>
        </p:nvSpPr>
        <p:spPr>
          <a:xfrm>
            <a:off x="351749" y="1433513"/>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over and over (again)</a:t>
            </a:r>
            <a:endParaRPr lang="zh-CN" altLang="en-US" sz="2800" noProof="1"/>
          </a:p>
        </p:txBody>
      </p:sp>
      <p:sp>
        <p:nvSpPr>
          <p:cNvPr id="8" name="剪去对角的矩形 7"/>
          <p:cNvSpPr/>
          <p:nvPr/>
        </p:nvSpPr>
        <p:spPr>
          <a:xfrm>
            <a:off x="351749" y="2008188"/>
            <a:ext cx="8454794"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think of sb. / </a:t>
            </a:r>
            <a:r>
              <a:rPr lang="en-US" sz="2800" dirty="0" err="1" smtClean="0">
                <a:hlinkClick r:id="rId5" action="ppaction://hlinksldjump"/>
              </a:rPr>
              <a:t>sth</a:t>
            </a:r>
            <a:r>
              <a:rPr lang="en-US" sz="2800" dirty="0" smtClean="0">
                <a:hlinkClick r:id="rId5" action="ppaction://hlinksldjump"/>
              </a:rPr>
              <a:t>. as </a:t>
            </a:r>
            <a:r>
              <a:rPr lang="en-US" sz="2800" dirty="0" err="1" smtClean="0">
                <a:hlinkClick r:id="rId5" action="ppaction://hlinksldjump"/>
              </a:rPr>
              <a:t>sth</a:t>
            </a:r>
            <a:r>
              <a:rPr lang="en-US" sz="2800" dirty="0" smtClean="0">
                <a:hlinkClick r:id="rId5" action="ppaction://hlinksldjump"/>
              </a:rPr>
              <a:t>.</a:t>
            </a:r>
            <a:endParaRPr lang="zh-CN" altLang="en-US" sz="2800" noProof="1"/>
          </a:p>
        </p:txBody>
      </p:sp>
      <p:sp>
        <p:nvSpPr>
          <p:cNvPr id="9" name="剪去对角的矩形 8"/>
          <p:cNvSpPr/>
          <p:nvPr/>
        </p:nvSpPr>
        <p:spPr>
          <a:xfrm>
            <a:off x="351749" y="2584450"/>
            <a:ext cx="84547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get oneself together</a:t>
            </a:r>
            <a:endParaRPr lang="zh-CN" altLang="en-US" sz="2800" noProof="1"/>
          </a:p>
        </p:txBody>
      </p:sp>
      <p:sp>
        <p:nvSpPr>
          <p:cNvPr id="10" name="剪去对角的矩形 9"/>
          <p:cNvSpPr/>
          <p:nvPr/>
        </p:nvSpPr>
        <p:spPr>
          <a:xfrm>
            <a:off x="351749" y="3160713"/>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be born with a silver spoon in </a:t>
            </a:r>
            <a:r>
              <a:rPr lang="en-US" sz="2800" dirty="0" smtClean="0">
                <a:hlinkClick r:id="rId7" action="ppaction://hlinksldjump"/>
              </a:rPr>
              <a:t>your mouth</a:t>
            </a:r>
            <a:endParaRPr lang="zh-CN" altLang="en-US" sz="2800" noProof="1"/>
          </a:p>
        </p:txBody>
      </p:sp>
      <p:sp>
        <p:nvSpPr>
          <p:cNvPr id="28" name="剪去对角的矩形 27"/>
          <p:cNvSpPr/>
          <p:nvPr/>
        </p:nvSpPr>
        <p:spPr>
          <a:xfrm>
            <a:off x="359686" y="3711575"/>
            <a:ext cx="84483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go without</a:t>
            </a:r>
            <a:endParaRPr lang="zh-CN" altLang="en-US" sz="2800" noProof="1"/>
          </a:p>
        </p:txBody>
      </p:sp>
      <p:sp>
        <p:nvSpPr>
          <p:cNvPr id="29" name="剪去对角的矩形 28"/>
          <p:cNvSpPr/>
          <p:nvPr/>
        </p:nvSpPr>
        <p:spPr>
          <a:xfrm>
            <a:off x="351749" y="4281488"/>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when it comes to (doing) </a:t>
            </a:r>
            <a:r>
              <a:rPr lang="en-US" sz="2800" dirty="0" err="1" smtClean="0">
                <a:hlinkClick r:id="rId9" action="ppaction://hlinksldjump"/>
              </a:rPr>
              <a:t>sth</a:t>
            </a:r>
            <a:r>
              <a:rPr lang="en-US" sz="2800" dirty="0" smtClean="0">
                <a:hlinkClick r:id="rId9" action="ppaction://hlinksldjump"/>
              </a:rPr>
              <a:t>.</a:t>
            </a:r>
            <a:endParaRPr lang="zh-CN" altLang="en-US" sz="2800" noProof="1"/>
          </a:p>
        </p:txBody>
      </p:sp>
      <p:sp>
        <p:nvSpPr>
          <p:cNvPr id="30" name="剪去对角的矩形 29"/>
          <p:cNvSpPr/>
          <p:nvPr/>
        </p:nvSpPr>
        <p:spPr>
          <a:xfrm>
            <a:off x="351749" y="4857750"/>
            <a:ext cx="8454794"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come </a:t>
            </a:r>
            <a:r>
              <a:rPr lang="en-US" sz="2800" dirty="0" err="1" smtClean="0">
                <a:hlinkClick r:id="rId10" action="ppaction://hlinksldjump"/>
              </a:rPr>
              <a:t>sb.’s</a:t>
            </a:r>
            <a:r>
              <a:rPr lang="en-US" sz="2800" dirty="0" smtClean="0">
                <a:hlinkClick r:id="rId10" action="ppaction://hlinksldjump"/>
              </a:rPr>
              <a:t> way</a:t>
            </a:r>
            <a:endParaRPr lang="zh-CN" altLang="en-US" sz="2800" noProof="1"/>
          </a:p>
        </p:txBody>
      </p:sp>
      <p:sp>
        <p:nvSpPr>
          <p:cNvPr id="31" name="剪去对角的矩形 30"/>
          <p:cNvSpPr/>
          <p:nvPr/>
        </p:nvSpPr>
        <p:spPr>
          <a:xfrm>
            <a:off x="351749" y="5434013"/>
            <a:ext cx="8454794"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take a risk</a:t>
            </a:r>
            <a:endParaRPr lang="zh-CN" altLang="en-US" sz="2800" noProof="1"/>
          </a:p>
        </p:txBody>
      </p:sp>
      <p:sp>
        <p:nvSpPr>
          <p:cNvPr id="32" name="剪去对角的矩形 31"/>
          <p:cNvSpPr/>
          <p:nvPr/>
        </p:nvSpPr>
        <p:spPr>
          <a:xfrm>
            <a:off x="351749" y="6008688"/>
            <a:ext cx="8454794"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(on the one hand ...) on the other hand</a:t>
            </a:r>
            <a:endParaRPr lang="zh-CN" altLang="en-US" sz="2800" noProof="1"/>
          </a:p>
        </p:txBody>
      </p:sp>
      <p:sp>
        <p:nvSpPr>
          <p:cNvPr id="9240"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5" name="图片 10" descr="Back">
            <a:hlinkClick r:id="rId13" action="ppaction://hlinksldjump"/>
          </p:cNvPr>
          <p:cNvPicPr>
            <a:picLocks noChangeAspect="1" noChangeArrowheads="1"/>
          </p:cNvPicPr>
          <p:nvPr/>
        </p:nvPicPr>
        <p:blipFill>
          <a:blip r:embed="rId14" cstate="print"/>
          <a:srcRect/>
          <a:stretch>
            <a:fillRect/>
          </a:stretch>
        </p:blipFill>
        <p:spPr bwMode="auto">
          <a:xfrm>
            <a:off x="7656513" y="47625"/>
            <a:ext cx="558800" cy="393700"/>
          </a:xfrm>
          <a:prstGeom prst="rect">
            <a:avLst/>
          </a:prstGeom>
          <a:noFill/>
          <a:ln w="9525">
            <a:noFill/>
            <a:miter lim="800000"/>
            <a:headEnd/>
            <a:tailEnd/>
          </a:ln>
        </p:spPr>
      </p:pic>
      <p:pic>
        <p:nvPicPr>
          <p:cNvPr id="15" name="图片 3"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2425" y="86201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store </a:t>
            </a:r>
            <a:r>
              <a:rPr lang="en-US" sz="2800" dirty="0" err="1" smtClean="0">
                <a:hlinkClick r:id="rId3" action="ppaction://hlinksldjump"/>
              </a:rPr>
              <a:t>sth</a:t>
            </a:r>
            <a:r>
              <a:rPr lang="en-US" sz="2800" dirty="0" smtClean="0">
                <a:hlinkClick r:id="rId3" action="ppaction://hlinksldjump"/>
              </a:rPr>
              <a:t>. up</a:t>
            </a:r>
            <a:endParaRPr lang="zh-CN" altLang="en-US" sz="2800" noProof="1"/>
          </a:p>
        </p:txBody>
      </p:sp>
      <p:sp>
        <p:nvSpPr>
          <p:cNvPr id="7" name="剪去对角的矩形 6"/>
          <p:cNvSpPr/>
          <p:nvPr/>
        </p:nvSpPr>
        <p:spPr>
          <a:xfrm>
            <a:off x="347663" y="14319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get </a:t>
            </a:r>
            <a:r>
              <a:rPr lang="en-US" sz="2800" dirty="0" err="1" smtClean="0">
                <a:hlinkClick r:id="rId4" action="ppaction://hlinksldjump"/>
              </a:rPr>
              <a:t>sth</a:t>
            </a:r>
            <a:r>
              <a:rPr lang="en-US" sz="2800" dirty="0" smtClean="0">
                <a:hlinkClick r:id="rId4" action="ppaction://hlinksldjump"/>
              </a:rPr>
              <a:t>. off </a:t>
            </a:r>
            <a:r>
              <a:rPr lang="en-US" sz="2800" dirty="0" smtClean="0">
                <a:hlinkClick r:id="rId4" action="ppaction://hlinksldjump"/>
              </a:rPr>
              <a:t>your chest</a:t>
            </a:r>
            <a:endParaRPr lang="zh-CN" altLang="en-US" sz="2800" noProof="1"/>
          </a:p>
        </p:txBody>
      </p:sp>
      <p:sp>
        <p:nvSpPr>
          <p:cNvPr id="8" name="剪去对角的矩形 7"/>
          <p:cNvSpPr/>
          <p:nvPr/>
        </p:nvSpPr>
        <p:spPr>
          <a:xfrm>
            <a:off x="347663" y="20081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for sure</a:t>
            </a:r>
            <a:endParaRPr lang="zh-CN" altLang="en-US" sz="2800" noProof="1"/>
          </a:p>
        </p:txBody>
      </p:sp>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come along</a:t>
            </a:r>
            <a:endParaRPr lang="zh-CN" altLang="en-US" sz="2800" noProof="1"/>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to begin with</a:t>
            </a:r>
            <a:endParaRPr lang="zh-CN" altLang="en-US" sz="2800" noProof="1"/>
          </a:p>
        </p:txBody>
      </p:sp>
      <p:sp>
        <p:nvSpPr>
          <p:cNvPr id="28" name="剪去对角的矩形 27"/>
          <p:cNvSpPr/>
          <p:nvPr/>
        </p:nvSpPr>
        <p:spPr>
          <a:xfrm>
            <a:off x="352425" y="3711575"/>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in play</a:t>
            </a:r>
            <a:endParaRPr lang="zh-CN" altLang="en-US" sz="2800" noProof="1"/>
          </a:p>
        </p:txBody>
      </p:sp>
      <p:sp>
        <p:nvSpPr>
          <p:cNvPr id="29" name="剪去对角的矩形 28"/>
          <p:cNvSpPr/>
          <p:nvPr/>
        </p:nvSpPr>
        <p:spPr>
          <a:xfrm>
            <a:off x="347663" y="4279900"/>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start off</a:t>
            </a:r>
            <a:endParaRPr lang="zh-CN" altLang="en-US" sz="2800" noProof="1"/>
          </a:p>
        </p:txBody>
      </p:sp>
      <p:sp>
        <p:nvSpPr>
          <p:cNvPr id="30" name="剪去对角的矩形 29"/>
          <p:cNvSpPr/>
          <p:nvPr/>
        </p:nvSpPr>
        <p:spPr>
          <a:xfrm>
            <a:off x="347663" y="485616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to be honest</a:t>
            </a:r>
            <a:endParaRPr lang="zh-CN" altLang="en-US" sz="2800" noProof="1"/>
          </a:p>
        </p:txBody>
      </p:sp>
      <p:sp>
        <p:nvSpPr>
          <p:cNvPr id="31" name="剪去对角的矩形 30"/>
          <p:cNvSpPr/>
          <p:nvPr/>
        </p:nvSpPr>
        <p:spPr>
          <a:xfrm>
            <a:off x="347663" y="54324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what with</a:t>
            </a:r>
            <a:endParaRPr lang="zh-CN" altLang="en-US" sz="2800" noProof="1"/>
          </a:p>
        </p:txBody>
      </p:sp>
      <p:sp>
        <p:nvSpPr>
          <p:cNvPr id="32" name="剪去对角的矩形 31"/>
          <p:cNvSpPr/>
          <p:nvPr/>
        </p:nvSpPr>
        <p:spPr>
          <a:xfrm>
            <a:off x="347663" y="60086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laugh / shout / scream </a:t>
            </a:r>
            <a:r>
              <a:rPr lang="en-US" sz="2800" dirty="0" err="1" smtClean="0">
                <a:hlinkClick r:id="rId12" action="ppaction://hlinksldjump"/>
              </a:rPr>
              <a:t>sb.’s</a:t>
            </a:r>
            <a:r>
              <a:rPr lang="en-US" sz="2800" dirty="0" smtClean="0">
                <a:hlinkClick r:id="rId12" action="ppaction://hlinksldjump"/>
              </a:rPr>
              <a:t> head off</a:t>
            </a:r>
            <a:endParaRPr lang="zh-CN" altLang="en-US" sz="2800" noProof="1"/>
          </a:p>
        </p:txBody>
      </p:sp>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5" name="图片 10" descr="Back">
            <a:hlinkClick r:id="rId13" action="ppaction://hlinksldjump"/>
          </p:cNvPr>
          <p:cNvPicPr>
            <a:picLocks noChangeAspect="1" noChangeArrowheads="1"/>
          </p:cNvPicPr>
          <p:nvPr/>
        </p:nvPicPr>
        <p:blipFill>
          <a:blip r:embed="rId14" cstate="print"/>
          <a:srcRect/>
          <a:stretch>
            <a:fillRect/>
          </a:stretch>
        </p:blipFill>
        <p:spPr bwMode="auto">
          <a:xfrm>
            <a:off x="7656513" y="47625"/>
            <a:ext cx="558800" cy="393700"/>
          </a:xfrm>
          <a:prstGeom prst="rect">
            <a:avLst/>
          </a:prstGeom>
          <a:noFill/>
          <a:ln w="9525">
            <a:noFill/>
            <a:miter lim="800000"/>
            <a:headEnd/>
            <a:tailEnd/>
          </a:ln>
        </p:spPr>
      </p:pic>
      <p:pic>
        <p:nvPicPr>
          <p:cNvPr id="17" name="图片 3"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52425" y="862013"/>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3" action="ppaction://hlinksldjump"/>
              </a:rPr>
              <a:t>Venus Williams </a:t>
            </a:r>
            <a:r>
              <a:rPr lang="zh-CN" altLang="en-US" sz="2400" dirty="0" smtClean="0">
                <a:solidFill>
                  <a:srgbClr val="0070C0"/>
                </a:solidFill>
                <a:hlinkClick r:id="rId3" action="ppaction://hlinksldjump"/>
              </a:rPr>
              <a:t>维纳斯</a:t>
            </a:r>
            <a:r>
              <a:rPr lang="en-US" altLang="zh-CN" sz="2400" dirty="0" smtClean="0">
                <a:solidFill>
                  <a:srgbClr val="0070C0"/>
                </a:solidFill>
                <a:latin typeface="+mn-ea"/>
                <a:hlinkClick r:id="rId3" action="ppaction://hlinksldjump"/>
              </a:rPr>
              <a:t>•</a:t>
            </a:r>
            <a:r>
              <a:rPr lang="zh-CN" altLang="en-US" sz="2400" dirty="0" smtClean="0">
                <a:solidFill>
                  <a:srgbClr val="0070C0"/>
                </a:solidFill>
                <a:hlinkClick r:id="rId3" action="ppaction://hlinksldjump"/>
              </a:rPr>
              <a:t>威廉姆斯</a:t>
            </a:r>
            <a:endParaRPr lang="zh-CN" altLang="en-US" sz="2800" noProof="1">
              <a:solidFill>
                <a:srgbClr val="0070C0"/>
              </a:solidFill>
            </a:endParaRPr>
          </a:p>
        </p:txBody>
      </p:sp>
      <p:sp>
        <p:nvSpPr>
          <p:cNvPr id="7" name="剪去对角的矩形 6"/>
          <p:cNvSpPr/>
          <p:nvPr/>
        </p:nvSpPr>
        <p:spPr>
          <a:xfrm>
            <a:off x="347663" y="14319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4" action="ppaction://hlinksldjump"/>
              </a:rPr>
              <a:t>Serena Williams </a:t>
            </a:r>
            <a:r>
              <a:rPr lang="zh-CN" altLang="en-US" sz="2400" dirty="0" smtClean="0">
                <a:solidFill>
                  <a:srgbClr val="0070C0"/>
                </a:solidFill>
                <a:latin typeface="+mn-ea"/>
                <a:hlinkClick r:id="rId4" action="ppaction://hlinksldjump"/>
              </a:rPr>
              <a:t>塞雷娜</a:t>
            </a:r>
            <a:r>
              <a:rPr lang="en-US" altLang="zh-CN" sz="2400" dirty="0" smtClean="0">
                <a:solidFill>
                  <a:srgbClr val="0070C0"/>
                </a:solidFill>
                <a:latin typeface="+mn-ea"/>
                <a:hlinkClick r:id="rId4" action="ppaction://hlinksldjump"/>
              </a:rPr>
              <a:t>•</a:t>
            </a:r>
            <a:r>
              <a:rPr lang="zh-CN" altLang="en-US" sz="2400" dirty="0" smtClean="0">
                <a:solidFill>
                  <a:srgbClr val="0070C0"/>
                </a:solidFill>
                <a:latin typeface="+mn-ea"/>
                <a:hlinkClick r:id="rId4" action="ppaction://hlinksldjump"/>
              </a:rPr>
              <a:t>威廉姆斯</a:t>
            </a:r>
            <a:endParaRPr lang="zh-CN" altLang="en-US" sz="2800" noProof="1">
              <a:solidFill>
                <a:srgbClr val="0070C0"/>
              </a:solidFill>
            </a:endParaRPr>
          </a:p>
        </p:txBody>
      </p:sp>
      <p:sp>
        <p:nvSpPr>
          <p:cNvPr id="8" name="剪去对角的矩形 7"/>
          <p:cNvSpPr/>
          <p:nvPr/>
        </p:nvSpPr>
        <p:spPr>
          <a:xfrm>
            <a:off x="347663" y="2008188"/>
            <a:ext cx="850582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5" action="ppaction://hlinksldjump"/>
              </a:rPr>
              <a:t>Grand Slam </a:t>
            </a:r>
            <a:r>
              <a:rPr lang="zh-CN" altLang="en-US" sz="2400" dirty="0" smtClean="0">
                <a:solidFill>
                  <a:srgbClr val="0070C0"/>
                </a:solidFill>
                <a:hlinkClick r:id="rId5" action="ppaction://hlinksldjump"/>
              </a:rPr>
              <a:t>大满贯</a:t>
            </a:r>
            <a:endParaRPr lang="zh-CN" altLang="en-US" sz="2400" noProof="1">
              <a:solidFill>
                <a:srgbClr val="0070C0"/>
              </a:solidFill>
            </a:endParaRPr>
          </a:p>
        </p:txBody>
      </p:sp>
      <p:sp>
        <p:nvSpPr>
          <p:cNvPr id="9" name="剪去对角的矩形 8"/>
          <p:cNvSpPr/>
          <p:nvPr/>
        </p:nvSpPr>
        <p:spPr>
          <a:xfrm>
            <a:off x="347663" y="2584450"/>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6" action="ppaction://hlinksldjump"/>
              </a:rPr>
              <a:t>Wimbledon  </a:t>
            </a:r>
            <a:r>
              <a:rPr lang="zh-CN" altLang="en-US" sz="2400" dirty="0" smtClean="0">
                <a:solidFill>
                  <a:srgbClr val="0070C0"/>
                </a:solidFill>
                <a:hlinkClick r:id="rId6" action="ppaction://hlinksldjump"/>
              </a:rPr>
              <a:t>温布尔登网球公开赛</a:t>
            </a:r>
            <a:endParaRPr lang="zh-CN" altLang="en-US" sz="2400" noProof="1">
              <a:solidFill>
                <a:srgbClr val="0070C0"/>
              </a:solidFill>
            </a:endParaRPr>
          </a:p>
        </p:txBody>
      </p:sp>
      <p:sp>
        <p:nvSpPr>
          <p:cNvPr id="10" name="剪去对角的矩形 9"/>
          <p:cNvSpPr/>
          <p:nvPr/>
        </p:nvSpPr>
        <p:spPr>
          <a:xfrm>
            <a:off x="347663" y="3159125"/>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7" action="ppaction://hlinksldjump"/>
              </a:rPr>
              <a:t>The US Open  </a:t>
            </a:r>
            <a:r>
              <a:rPr lang="zh-CN" altLang="en-US" sz="2400" dirty="0" smtClean="0">
                <a:solidFill>
                  <a:srgbClr val="0070C0"/>
                </a:solidFill>
                <a:hlinkClick r:id="rId7" action="ppaction://hlinksldjump"/>
              </a:rPr>
              <a:t>美国网球公开赛</a:t>
            </a:r>
            <a:endParaRPr lang="zh-CN" altLang="en-US" sz="2400" dirty="0" smtClean="0">
              <a:solidFill>
                <a:srgbClr val="0070C0"/>
              </a:solidFill>
            </a:endParaRPr>
          </a:p>
        </p:txBody>
      </p:sp>
      <p:sp>
        <p:nvSpPr>
          <p:cNvPr id="28" name="剪去对角的矩形 27"/>
          <p:cNvSpPr/>
          <p:nvPr/>
        </p:nvSpPr>
        <p:spPr>
          <a:xfrm>
            <a:off x="352425" y="3711575"/>
            <a:ext cx="850582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8" action="ppaction://hlinksldjump"/>
              </a:rPr>
              <a:t>Mercedes</a:t>
            </a:r>
            <a:r>
              <a:rPr lang="en-US" sz="2800" b="1" dirty="0" smtClean="0">
                <a:hlinkClick r:id="rId8" action="ppaction://hlinksldjump"/>
              </a:rPr>
              <a:t> </a:t>
            </a:r>
            <a:r>
              <a:rPr lang="en-US" sz="2800" dirty="0" smtClean="0">
                <a:solidFill>
                  <a:srgbClr val="0070C0"/>
                </a:solidFill>
                <a:hlinkClick r:id="rId8" action="ppaction://hlinksldjump"/>
              </a:rPr>
              <a:t>(</a:t>
            </a:r>
            <a:r>
              <a:rPr lang="en-US" sz="2800" dirty="0" smtClean="0">
                <a:solidFill>
                  <a:srgbClr val="0070C0"/>
                </a:solidFill>
                <a:hlinkClick r:id="rId8" action="ppaction://hlinksldjump"/>
              </a:rPr>
              <a:t>Mercedes-Benz) </a:t>
            </a:r>
            <a:r>
              <a:rPr lang="zh-CN" altLang="en-US" sz="2400" dirty="0" smtClean="0">
                <a:solidFill>
                  <a:srgbClr val="0070C0"/>
                </a:solidFill>
                <a:latin typeface="+mn-ea"/>
                <a:hlinkClick r:id="rId8" action="ppaction://hlinksldjump"/>
              </a:rPr>
              <a:t>梅塞德斯</a:t>
            </a:r>
            <a:r>
              <a:rPr lang="en-US" altLang="zh-CN" sz="2400" dirty="0" smtClean="0">
                <a:solidFill>
                  <a:srgbClr val="0070C0"/>
                </a:solidFill>
                <a:latin typeface="+mn-ea"/>
                <a:hlinkClick r:id="rId8" action="ppaction://hlinksldjump"/>
              </a:rPr>
              <a:t>–</a:t>
            </a:r>
            <a:r>
              <a:rPr lang="zh-CN" altLang="en-US" sz="2400" dirty="0" smtClean="0">
                <a:solidFill>
                  <a:srgbClr val="0070C0"/>
                </a:solidFill>
                <a:latin typeface="+mn-ea"/>
                <a:hlinkClick r:id="rId8" action="ppaction://hlinksldjump"/>
              </a:rPr>
              <a:t>奔驰汽车</a:t>
            </a:r>
            <a:endParaRPr lang="zh-CN" altLang="en-US" sz="2400" noProof="1">
              <a:solidFill>
                <a:srgbClr val="0070C0"/>
              </a:solidFill>
              <a:latin typeface="+mn-ea"/>
            </a:endParaRPr>
          </a:p>
        </p:txBody>
      </p:sp>
      <p:sp>
        <p:nvSpPr>
          <p:cNvPr id="29" name="剪去对角的矩形 28"/>
          <p:cNvSpPr/>
          <p:nvPr/>
        </p:nvSpPr>
        <p:spPr>
          <a:xfrm>
            <a:off x="347663" y="4279900"/>
            <a:ext cx="850582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defRPr/>
            </a:pPr>
            <a:r>
              <a:rPr lang="en-US" sz="2800" dirty="0" smtClean="0">
                <a:hlinkClick r:id="rId9" action="ppaction://hlinksldjump"/>
              </a:rPr>
              <a:t>Compton</a:t>
            </a:r>
            <a:r>
              <a:rPr lang="en-US" sz="2800" b="1" dirty="0" smtClean="0">
                <a:hlinkClick r:id="rId9" action="ppaction://hlinksldjump"/>
              </a:rPr>
              <a:t> </a:t>
            </a:r>
            <a:r>
              <a:rPr lang="zh-CN" altLang="en-US" sz="2400" dirty="0" smtClean="0">
                <a:solidFill>
                  <a:srgbClr val="0070C0"/>
                </a:solidFill>
                <a:hlinkClick r:id="rId9" action="ppaction://hlinksldjump"/>
              </a:rPr>
              <a:t>康普顿 （美国加利福尼亚州南部城市）</a:t>
            </a:r>
            <a:endParaRPr lang="zh-CN" altLang="en-US" sz="2800" noProof="1">
              <a:solidFill>
                <a:srgbClr val="0070C0"/>
              </a:solidFill>
            </a:endParaRPr>
          </a:p>
        </p:txBody>
      </p:sp>
      <p:sp>
        <p:nvSpPr>
          <p:cNvPr id="1025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5" name="图片 10" descr="Back">
            <a:hlinkClick r:id="rId10" action="ppaction://hlinksldjump"/>
          </p:cNvPr>
          <p:cNvPicPr>
            <a:picLocks noChangeAspect="1" noChangeArrowheads="1"/>
          </p:cNvPicPr>
          <p:nvPr/>
        </p:nvPicPr>
        <p:blipFill>
          <a:blip r:embed="rId11"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3" descr="Home">
            <a:hlinkClick r:id="rId12" action="ppaction://hlinksldjump"/>
          </p:cNvPr>
          <p:cNvPicPr>
            <a:picLocks noChangeAspect="1" noChangeArrowheads="1"/>
          </p:cNvPicPr>
          <p:nvPr/>
        </p:nvPicPr>
        <p:blipFill>
          <a:blip r:embed="rId13"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80000"/>
              </a:lnSpc>
              <a:buNone/>
            </a:pPr>
            <a:r>
              <a:rPr lang="en-US" sz="3200" b="1" dirty="0" smtClean="0"/>
              <a:t>legend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buNone/>
            </a:pPr>
            <a:r>
              <a:rPr lang="en-US" b="1" dirty="0" smtClean="0"/>
              <a:t>1. </a:t>
            </a:r>
            <a:r>
              <a:rPr lang="en-US" dirty="0" smtClean="0"/>
              <a:t>sb. who very many people know about and admire </a:t>
            </a:r>
            <a:r>
              <a:rPr lang="zh-CN" altLang="en-US" sz="2400" dirty="0" smtClean="0">
                <a:solidFill>
                  <a:srgbClr val="0070C0"/>
                </a:solidFill>
              </a:rPr>
              <a:t>传奇人物</a:t>
            </a:r>
            <a:endParaRPr lang="en-US" dirty="0" smtClean="0">
              <a:solidFill>
                <a:srgbClr val="0070C0"/>
              </a:solidFill>
            </a:endParaRPr>
          </a:p>
          <a:p>
            <a:pPr algn="just">
              <a:lnSpc>
                <a:spcPct val="80000"/>
              </a:lnSpc>
              <a:buNone/>
            </a:pPr>
            <a:r>
              <a:rPr lang="en-US" i="1" dirty="0" smtClean="0"/>
              <a:t>e.g. </a:t>
            </a:r>
          </a:p>
          <a:p>
            <a:pPr algn="just">
              <a:lnSpc>
                <a:spcPct val="80000"/>
              </a:lnSpc>
              <a:buNone/>
            </a:pPr>
            <a:r>
              <a:rPr lang="en-US" altLang="zh-CN" dirty="0" smtClean="0"/>
              <a:t>1. He has become a legend in the annals of military history.</a:t>
            </a:r>
          </a:p>
          <a:p>
            <a:pPr algn="just">
              <a:lnSpc>
                <a:spcPct val="80000"/>
              </a:lnSpc>
              <a:buNone/>
            </a:pPr>
            <a:r>
              <a:rPr lang="zh-CN" altLang="en-US" sz="2400" dirty="0" smtClean="0">
                <a:solidFill>
                  <a:srgbClr val="0070C0"/>
                </a:solidFill>
              </a:rPr>
              <a:t>     他已成为军事史上的一个传奇。</a:t>
            </a:r>
          </a:p>
          <a:p>
            <a:pPr algn="just">
              <a:lnSpc>
                <a:spcPct val="80000"/>
              </a:lnSpc>
              <a:buNone/>
            </a:pPr>
            <a:r>
              <a:rPr lang="en-US" altLang="zh-CN" dirty="0" smtClean="0"/>
              <a:t>2. Both men were legends in their own time.</a:t>
            </a:r>
          </a:p>
          <a:p>
            <a:pPr algn="just">
              <a:lnSpc>
                <a:spcPct val="80000"/>
              </a:lnSpc>
              <a:buNone/>
            </a:pPr>
            <a:r>
              <a:rPr lang="zh-CN" altLang="en-US" sz="2400" dirty="0" smtClean="0">
                <a:solidFill>
                  <a:srgbClr val="0070C0"/>
                </a:solidFill>
              </a:rPr>
              <a:t>     这两个人在他们各自的时代都是传奇人物。</a:t>
            </a:r>
          </a:p>
          <a:p>
            <a:pPr algn="just">
              <a:buNone/>
            </a:pPr>
            <a:r>
              <a:rPr lang="en-US" b="1" dirty="0" smtClean="0"/>
              <a:t>2. </a:t>
            </a:r>
            <a:r>
              <a:rPr lang="en-US" dirty="0" smtClean="0"/>
              <a:t>an old story about famous people and events in the past </a:t>
            </a:r>
            <a:r>
              <a:rPr lang="zh-CN" altLang="en-US" sz="2400" dirty="0" smtClean="0">
                <a:solidFill>
                  <a:srgbClr val="0070C0"/>
                </a:solidFill>
              </a:rPr>
              <a:t>传说；传奇故事</a:t>
            </a:r>
            <a:endParaRPr lang="en-US" dirty="0" smtClean="0">
              <a:solidFill>
                <a:srgbClr val="0070C0"/>
              </a:solidFill>
            </a:endParaRPr>
          </a:p>
          <a:p>
            <a:pPr algn="just">
              <a:lnSpc>
                <a:spcPct val="80000"/>
              </a:lnSpc>
              <a:buNone/>
            </a:pPr>
            <a:r>
              <a:rPr lang="en-US" i="1" dirty="0" smtClean="0"/>
              <a:t>e.g. </a:t>
            </a:r>
            <a:r>
              <a:rPr lang="en-US" dirty="0" smtClean="0"/>
              <a:t>He told us the legend of the ghostly horseman.  </a:t>
            </a:r>
          </a:p>
          <a:p>
            <a:pPr algn="just">
              <a:lnSpc>
                <a:spcPct val="80000"/>
              </a:lnSpc>
              <a:buNone/>
            </a:pPr>
            <a:r>
              <a:rPr lang="zh-CN" altLang="en-US" sz="2400" dirty="0" smtClean="0">
                <a:solidFill>
                  <a:srgbClr val="0070C0"/>
                </a:solidFill>
              </a:rPr>
              <a:t>         他给我们讲幽灵骑士的传说。</a:t>
            </a:r>
          </a:p>
          <a:p>
            <a:pPr algn="just" eaLnBrk="1" hangingPunct="1">
              <a:lnSpc>
                <a:spcPct val="80000"/>
              </a:lnSpc>
              <a:buNone/>
              <a:defRPr/>
            </a:pPr>
            <a:r>
              <a:rPr lang="en-US" altLang="zh-CN" b="1" dirty="0" smtClean="0">
                <a:solidFill>
                  <a:schemeClr val="accent6">
                    <a:lumMod val="50000"/>
                  </a:schemeClr>
                </a:solidFill>
              </a:rPr>
              <a:t>Word family: </a:t>
            </a:r>
            <a:r>
              <a:rPr lang="en-US" altLang="zh-CN" b="1" dirty="0" smtClean="0"/>
              <a:t>legendary</a:t>
            </a:r>
            <a:r>
              <a:rPr lang="en-US" altLang="zh-CN" b="1" dirty="0" smtClean="0">
                <a:solidFill>
                  <a:schemeClr val="accent6">
                    <a:lumMod val="50000"/>
                  </a:schemeClr>
                </a:solidFill>
              </a:rPr>
              <a:t>  </a:t>
            </a:r>
            <a:r>
              <a:rPr lang="en-US" altLang="zh-CN" i="1" dirty="0" smtClean="0">
                <a:solidFill>
                  <a:srgbClr val="C00000"/>
                </a:solidFill>
              </a:rPr>
              <a:t>a.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3" name="Picture 26"/>
          <p:cNvPicPr>
            <a:picLocks noChangeAspect="1" noChangeArrowheads="1"/>
          </p:cNvPicPr>
          <p:nvPr/>
        </p:nvPicPr>
        <p:blipFill>
          <a:blip r:embed="rId8" cstate="print"/>
          <a:srcRect/>
          <a:stretch>
            <a:fillRect/>
          </a:stretch>
        </p:blipFill>
        <p:spPr bwMode="auto">
          <a:xfrm>
            <a:off x="1778931" y="721072"/>
            <a:ext cx="1335518" cy="323956"/>
          </a:xfrm>
          <a:prstGeom prst="rect">
            <a:avLst/>
          </a:prstGeom>
          <a:noFill/>
          <a:ln w="9525">
            <a:noFill/>
            <a:miter lim="800000"/>
            <a:headEnd/>
            <a:tailEnd/>
          </a:ln>
          <a:effectLst/>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10" end="10"/>
                                            </p:txEl>
                                          </p:spTgt>
                                        </p:tgtEl>
                                        <p:attrNameLst>
                                          <p:attrName>style.visibility</p:attrName>
                                        </p:attrNameLst>
                                      </p:cBhvr>
                                      <p:to>
                                        <p:strVal val="visible"/>
                                      </p:to>
                                    </p:set>
                                    <p:animEffect transition="in" filter="dissolve">
                                      <p:cBhvr>
                                        <p:cTn id="22" dur="500"/>
                                        <p:tgtEl>
                                          <p:spTgt spid="1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perfectionist </a:t>
            </a:r>
            <a:r>
              <a:rPr lang="en-US" dirty="0" smtClean="0"/>
              <a:t>                          </a:t>
            </a:r>
            <a:r>
              <a:rPr lang="en-US" i="1" dirty="0" smtClean="0">
                <a:solidFill>
                  <a:srgbClr val="C00000"/>
                </a:solidFill>
              </a:rPr>
              <a:t>n. </a:t>
            </a:r>
            <a:r>
              <a:rPr lang="en-US" dirty="0" smtClean="0">
                <a:solidFill>
                  <a:srgbClr val="C00000"/>
                </a:solidFill>
              </a:rPr>
              <a:t>[C] </a:t>
            </a:r>
            <a:r>
              <a:rPr lang="en-US" dirty="0" smtClean="0"/>
              <a:t>s</a:t>
            </a:r>
            <a:r>
              <a:rPr lang="en-US" altLang="zh-CN" dirty="0" smtClean="0"/>
              <a:t>b.</a:t>
            </a:r>
            <a:r>
              <a:rPr lang="en-US" dirty="0" smtClean="0"/>
              <a:t> who always wants things to be done perfectly </a:t>
            </a:r>
            <a:r>
              <a:rPr lang="zh-CN" altLang="en-US" sz="2400" dirty="0" smtClean="0">
                <a:solidFill>
                  <a:srgbClr val="0070C0"/>
                </a:solidFill>
              </a:rPr>
              <a:t>完美主义者</a:t>
            </a:r>
            <a:endParaRPr 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a:t>
            </a:r>
            <a:r>
              <a:rPr lang="en-US" altLang="zh-CN" dirty="0" smtClean="0">
                <a:solidFill>
                  <a:srgbClr val="663300"/>
                </a:solidFill>
              </a:rPr>
              <a:t> </a:t>
            </a:r>
          </a:p>
          <a:p>
            <a:pPr marL="515937" indent="-514350" algn="just" eaLnBrk="1" hangingPunct="1">
              <a:lnSpc>
                <a:spcPct val="100000"/>
              </a:lnSpc>
              <a:buSzPct val="100000"/>
              <a:buFont typeface="+mj-lt"/>
              <a:buAutoNum type="arabicPeriod"/>
            </a:pPr>
            <a:r>
              <a:rPr lang="en-US" altLang="zh-CN" dirty="0" smtClean="0"/>
              <a:t>You did fine! Don’t be such a perfectionist.</a:t>
            </a:r>
          </a:p>
          <a:p>
            <a:pPr algn="just" eaLnBrk="1" hangingPunct="1">
              <a:lnSpc>
                <a:spcPct val="100000"/>
              </a:lnSpc>
              <a:buSzPct val="120000"/>
              <a:buFont typeface="Arial" pitchFamily="34" charset="0"/>
              <a:buNone/>
            </a:pPr>
            <a:r>
              <a:rPr lang="zh-CN" altLang="en-US" sz="2400" dirty="0" smtClean="0">
                <a:solidFill>
                  <a:schemeClr val="hlink"/>
                </a:solidFill>
              </a:rPr>
              <a:t>        你做得不错！不要苛求尽善尽美。</a:t>
            </a:r>
            <a:r>
              <a:rPr lang="zh-CN" altLang="en-US" dirty="0" smtClean="0"/>
              <a:t> </a:t>
            </a:r>
            <a:endParaRPr lang="en-US" altLang="zh-CN" dirty="0" smtClean="0"/>
          </a:p>
          <a:p>
            <a:pPr marL="515937" indent="-514350" algn="just" eaLnBrk="1" hangingPunct="1">
              <a:lnSpc>
                <a:spcPct val="100000"/>
              </a:lnSpc>
              <a:buSzPct val="100000"/>
              <a:buFont typeface="+mj-lt"/>
              <a:buAutoNum type="arabicPeriod" startAt="2"/>
            </a:pPr>
            <a:r>
              <a:rPr lang="en-US" altLang="zh-CN" dirty="0" smtClean="0"/>
              <a:t>Virginia was a perfectionist. She was just not prepared to settle for anything mediocre.</a:t>
            </a:r>
          </a:p>
          <a:p>
            <a:pPr algn="just" eaLnBrk="1" hangingPunct="1">
              <a:lnSpc>
                <a:spcPct val="100000"/>
              </a:lnSpc>
              <a:buSzPct val="120000"/>
              <a:buFont typeface="Arial" pitchFamily="34" charset="0"/>
              <a:buNone/>
            </a:pPr>
            <a:r>
              <a:rPr lang="zh-CN" altLang="en-US" dirty="0" smtClean="0"/>
              <a:t>      </a:t>
            </a:r>
            <a:r>
              <a:rPr lang="zh-CN" altLang="en-US" sz="2400" dirty="0" smtClean="0">
                <a:solidFill>
                  <a:srgbClr val="0070C0"/>
                </a:solidFill>
              </a:rPr>
              <a:t>弗吉尼娅是个完美主义者，她根本不愿意拿普普通通毫无特</a:t>
            </a:r>
            <a:endParaRPr lang="en-US" altLang="zh-CN" sz="2400" dirty="0" smtClean="0">
              <a:solidFill>
                <a:srgbClr val="0070C0"/>
              </a:solidFill>
            </a:endParaRPr>
          </a:p>
          <a:p>
            <a:pPr algn="just" eaLnBrk="1" hangingPunct="1">
              <a:lnSpc>
                <a:spcPct val="100000"/>
              </a:lnSpc>
              <a:buSzPct val="120000"/>
              <a:buFont typeface="Arial" pitchFamily="34" charset="0"/>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色的东西将就。</a:t>
            </a:r>
            <a:endParaRPr lang="zh-CN" altLang="en-US" dirty="0" smtClean="0"/>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perfect </a:t>
            </a:r>
            <a:r>
              <a:rPr lang="en-US" altLang="zh-CN" b="1" dirty="0" smtClean="0">
                <a:solidFill>
                  <a:schemeClr val="accent6">
                    <a:lumMod val="50000"/>
                  </a:schemeClr>
                </a:solidFill>
              </a:rPr>
              <a:t> </a:t>
            </a:r>
            <a:r>
              <a:rPr lang="en-US" altLang="zh-CN" i="1" dirty="0" smtClean="0">
                <a:solidFill>
                  <a:srgbClr val="C00000"/>
                </a:solidFill>
              </a:rPr>
              <a:t>a.</a:t>
            </a:r>
            <a:r>
              <a:rPr lang="en-US" altLang="zh-CN" b="1" dirty="0" smtClean="0">
                <a:solidFill>
                  <a:schemeClr val="accent6">
                    <a:lumMod val="50000"/>
                  </a:schemeClr>
                </a:solidFill>
              </a:rPr>
              <a:t>      </a:t>
            </a:r>
            <a:r>
              <a:rPr lang="en-US" altLang="zh-CN" b="1" dirty="0" smtClean="0"/>
              <a:t>perfection  </a:t>
            </a:r>
            <a:r>
              <a:rPr lang="en-US" altLang="zh-CN" i="1" dirty="0" smtClean="0">
                <a:solidFill>
                  <a:srgbClr val="C00000"/>
                </a:solidFill>
              </a:rPr>
              <a:t>n.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19"/>
          <p:cNvPicPr>
            <a:picLocks noChangeAspect="1" noChangeArrowheads="1"/>
          </p:cNvPicPr>
          <p:nvPr/>
        </p:nvPicPr>
        <p:blipFill>
          <a:blip r:embed="rId8" cstate="print"/>
          <a:srcRect/>
          <a:stretch>
            <a:fillRect/>
          </a:stretch>
        </p:blipFill>
        <p:spPr bwMode="auto">
          <a:xfrm>
            <a:off x="2946743" y="770110"/>
            <a:ext cx="1462687" cy="320190"/>
          </a:xfrm>
          <a:prstGeom prst="rect">
            <a:avLst/>
          </a:prstGeom>
          <a:noFill/>
          <a:ln w="9525">
            <a:noFill/>
            <a:miter lim="800000"/>
            <a:headEnd/>
            <a:tailEnd/>
          </a:ln>
          <a:effectLst/>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7" end="7"/>
                                            </p:txEl>
                                          </p:spTgt>
                                        </p:tgtEl>
                                        <p:attrNameLst>
                                          <p:attrName>style.visibility</p:attrName>
                                        </p:attrNameLst>
                                      </p:cBhvr>
                                      <p:to>
                                        <p:strVal val="visible"/>
                                      </p:to>
                                    </p:set>
                                    <p:animEffect transition="in" filter="dissolve">
                                      <p:cBhvr>
                                        <p:cTn id="22" dur="500"/>
                                        <p:tgtEl>
                                          <p:spTgt spid="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definitely </a:t>
            </a:r>
            <a:r>
              <a:rPr lang="en-US" sz="3200" dirty="0" smtClean="0"/>
              <a:t>  </a:t>
            </a:r>
            <a:r>
              <a:rPr lang="en-US" dirty="0" smtClean="0"/>
              <a:t>                    </a:t>
            </a:r>
            <a:r>
              <a:rPr lang="en-US" i="1" dirty="0" err="1" smtClean="0">
                <a:solidFill>
                  <a:srgbClr val="C00000"/>
                </a:solidFill>
              </a:rPr>
              <a:t>ad.</a:t>
            </a:r>
            <a:r>
              <a:rPr lang="en-US" i="1" dirty="0" smtClean="0">
                <a:solidFill>
                  <a:srgbClr val="C00000"/>
                </a:solidFill>
              </a:rPr>
              <a:t> </a:t>
            </a:r>
            <a:r>
              <a:rPr lang="en-US" dirty="0" smtClean="0"/>
              <a:t>without any doubt </a:t>
            </a:r>
            <a:r>
              <a:rPr lang="zh-CN" altLang="en-US" sz="2400" dirty="0" smtClean="0">
                <a:solidFill>
                  <a:srgbClr val="0070C0"/>
                </a:solidFill>
              </a:rPr>
              <a:t>毫无疑问地；肯定地</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eaLnBrk="1" hangingPunct="1">
              <a:lnSpc>
                <a:spcPct val="100000"/>
              </a:lnSpc>
              <a:buSzPct val="120000"/>
              <a:buFont typeface="Arial" pitchFamily="34" charset="0"/>
              <a:buNone/>
            </a:pPr>
            <a:r>
              <a:rPr lang="en-US" altLang="zh-CN" dirty="0" smtClean="0"/>
              <a:t>1. I shall definitely be at the airport to meet you.</a:t>
            </a:r>
          </a:p>
          <a:p>
            <a:pPr eaLnBrk="1" hangingPunct="1">
              <a:lnSpc>
                <a:spcPct val="100000"/>
              </a:lnSpc>
              <a:buSzPct val="120000"/>
              <a:buFont typeface="Arial" pitchFamily="34" charset="0"/>
              <a:buNone/>
            </a:pPr>
            <a:r>
              <a:rPr lang="zh-CN" altLang="en-US" sz="2400" dirty="0" smtClean="0">
                <a:solidFill>
                  <a:schemeClr val="hlink"/>
                </a:solidFill>
              </a:rPr>
              <a:t>     我肯定会到机场去接你。</a:t>
            </a:r>
            <a:endParaRPr lang="en-US" altLang="zh-CN" sz="2400" dirty="0" smtClean="0">
              <a:solidFill>
                <a:schemeClr val="hlink"/>
              </a:solidFill>
            </a:endParaRPr>
          </a:p>
          <a:p>
            <a:pPr eaLnBrk="1" hangingPunct="1">
              <a:lnSpc>
                <a:spcPct val="100000"/>
              </a:lnSpc>
              <a:buSzPct val="120000"/>
              <a:buFont typeface="Arial" pitchFamily="34" charset="0"/>
              <a:buNone/>
            </a:pPr>
            <a:r>
              <a:rPr lang="en-US" altLang="zh-CN" dirty="0" smtClean="0"/>
              <a:t>2. The team will definitely lose if he </a:t>
            </a:r>
            <a:r>
              <a:rPr lang="en-US" altLang="zh-CN" dirty="0" smtClean="0"/>
              <a:t>doesn’t </a:t>
            </a:r>
            <a:r>
              <a:rPr lang="en-US" altLang="zh-CN" dirty="0" smtClean="0"/>
              <a:t>play. </a:t>
            </a:r>
          </a:p>
          <a:p>
            <a:pPr eaLnBrk="1" hangingPunct="1">
              <a:lnSpc>
                <a:spcPct val="100000"/>
              </a:lnSpc>
              <a:buSzPct val="120000"/>
              <a:buFont typeface="Arial" pitchFamily="34" charset="0"/>
              <a:buNone/>
            </a:pPr>
            <a:r>
              <a:rPr lang="zh-CN" altLang="en-US" sz="2400" dirty="0" smtClean="0">
                <a:solidFill>
                  <a:schemeClr val="hlink"/>
                </a:solidFill>
              </a:rPr>
              <a:t>     如果他不参加比赛，这个队必输无疑。</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16" descr="~3W{H)Q5VRO8OA7$L@H2T}X"/>
          <p:cNvPicPr>
            <a:picLocks noChangeAspect="1" noChangeArrowheads="1"/>
          </p:cNvPicPr>
          <p:nvPr/>
        </p:nvPicPr>
        <p:blipFill>
          <a:blip r:embed="rId6" cstate="print"/>
          <a:srcRect/>
          <a:stretch>
            <a:fillRect/>
          </a:stretch>
        </p:blipFill>
        <p:spPr bwMode="auto">
          <a:xfrm>
            <a:off x="2166420" y="737142"/>
            <a:ext cx="1336615" cy="375482"/>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innate </a:t>
            </a:r>
            <a:r>
              <a:rPr lang="en-US" dirty="0" smtClean="0"/>
              <a:t>                </a:t>
            </a:r>
            <a:r>
              <a:rPr lang="en-US" i="1" dirty="0" smtClean="0">
                <a:solidFill>
                  <a:srgbClr val="C00000"/>
                </a:solidFill>
              </a:rPr>
              <a:t>a. </a:t>
            </a:r>
            <a:r>
              <a:rPr lang="en-US" dirty="0" smtClean="0"/>
              <a:t>an innate quality or ability is one that you have always had </a:t>
            </a:r>
            <a:r>
              <a:rPr lang="zh-CN" altLang="en-US" sz="2400" dirty="0" smtClean="0">
                <a:solidFill>
                  <a:srgbClr val="0070C0"/>
                </a:solidFill>
              </a:rPr>
              <a:t>天生的；固有的；内在的</a:t>
            </a:r>
            <a:endParaRPr lang="en-US" dirty="0" smtClean="0">
              <a:solidFill>
                <a:srgbClr val="0070C0"/>
              </a:solidFill>
            </a:endParaRPr>
          </a:p>
          <a:p>
            <a:pPr algn="just" eaLnBrk="1" hangingPunct="1">
              <a:lnSpc>
                <a:spcPct val="100000"/>
              </a:lnSpc>
              <a:buSzPct val="120000"/>
              <a:buNone/>
            </a:pPr>
            <a:r>
              <a:rPr lang="en-US" altLang="zh-CN" i="1" dirty="0" smtClean="0"/>
              <a:t>e.g. </a:t>
            </a:r>
          </a:p>
          <a:p>
            <a:pPr marL="515937" indent="-514350" algn="just" eaLnBrk="1" hangingPunct="1">
              <a:lnSpc>
                <a:spcPct val="100000"/>
              </a:lnSpc>
              <a:buSzPct val="100000"/>
              <a:buFont typeface="+mj-lt"/>
              <a:buAutoNum type="arabicPeriod"/>
            </a:pPr>
            <a:r>
              <a:rPr lang="en-US" altLang="zh-CN" dirty="0" smtClean="0"/>
              <a:t>Donna had an innate ability to sense when someone was unhappy. </a:t>
            </a:r>
          </a:p>
          <a:p>
            <a:pPr eaLnBrk="1" hangingPunct="1">
              <a:lnSpc>
                <a:spcPct val="100000"/>
              </a:lnSpc>
              <a:buSzPct val="120000"/>
              <a:buFont typeface="Arial" pitchFamily="34" charset="0"/>
              <a:buNone/>
            </a:pPr>
            <a:r>
              <a:rPr lang="zh-CN" altLang="en-US" sz="2400" dirty="0" smtClean="0">
                <a:solidFill>
                  <a:schemeClr val="hlink"/>
                </a:solidFill>
              </a:rPr>
              <a:t>       唐娜有一种与生俱来的本领，能觉察出谁心情不好。</a:t>
            </a:r>
            <a:r>
              <a:rPr lang="zh-CN" altLang="en-US" dirty="0" smtClean="0"/>
              <a:t> </a:t>
            </a:r>
            <a:endParaRPr lang="en-US" altLang="zh-CN" dirty="0" smtClean="0"/>
          </a:p>
          <a:p>
            <a:pPr marL="515937" indent="-514350" algn="just">
              <a:lnSpc>
                <a:spcPct val="100000"/>
              </a:lnSpc>
              <a:buFont typeface="+mj-lt"/>
              <a:buAutoNum type="arabicPeriod" startAt="2"/>
            </a:pPr>
            <a:r>
              <a:rPr lang="en-US" dirty="0" smtClean="0"/>
              <a:t>Correct ideas are not innate in the mind, but come from social practice. </a:t>
            </a:r>
          </a:p>
          <a:p>
            <a:pPr>
              <a:lnSpc>
                <a:spcPct val="100000"/>
              </a:lnSpc>
              <a:buNone/>
            </a:pPr>
            <a:r>
              <a:rPr lang="zh-CN" altLang="en-US" sz="2400" dirty="0" smtClean="0">
                <a:solidFill>
                  <a:srgbClr val="0070C0"/>
                </a:solidFill>
              </a:rPr>
              <a:t>       正确的思想不是与生俱来的， 而是来源于社会实践。</a:t>
            </a:r>
            <a:endParaRPr lang="en-US" altLang="zh-CN" sz="2400" dirty="0" smtClean="0">
              <a:solidFill>
                <a:srgbClr val="0070C0"/>
              </a:solidFill>
            </a:endParaRPr>
          </a:p>
          <a:p>
            <a:pPr lvl="1" eaLnBrk="1" hangingPunct="1">
              <a:lnSpc>
                <a:spcPct val="100000"/>
              </a:lnSpc>
              <a:buFont typeface="Arial" panose="020B0604020202020204" pitchFamily="34" charset="0"/>
              <a:buChar char="•"/>
              <a:defRPr/>
            </a:pPr>
            <a:endParaRPr lang="en-US" altLang="zh-CN" dirty="0" smtClean="0"/>
          </a:p>
          <a:p>
            <a:pPr lvl="2" eaLnBrk="1" hangingPunct="1">
              <a:lnSpc>
                <a:spcPct val="100000"/>
              </a:lnSpc>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63489" name="Picture 1" descr="C:\Users\zhao\AppData\Roaming\Tencent\Users\27957503\QQ\WinTemp\RichOle\1~_(QH(OB@GO5J3Z~FSKHLO.png"/>
          <p:cNvPicPr>
            <a:picLocks noChangeAspect="1" noChangeArrowheads="1"/>
          </p:cNvPicPr>
          <p:nvPr/>
        </p:nvPicPr>
        <p:blipFill>
          <a:blip r:embed="rId6" cstate="print"/>
          <a:srcRect/>
          <a:stretch>
            <a:fillRect/>
          </a:stretch>
        </p:blipFill>
        <p:spPr bwMode="auto">
          <a:xfrm>
            <a:off x="1709056" y="790303"/>
            <a:ext cx="942975" cy="295275"/>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pivotal </a:t>
            </a:r>
            <a:r>
              <a:rPr lang="en-US" sz="3200" dirty="0" smtClean="0"/>
              <a:t> </a:t>
            </a:r>
            <a:r>
              <a:rPr lang="en-US" dirty="0" smtClean="0"/>
              <a:t>                 </a:t>
            </a:r>
            <a:r>
              <a:rPr lang="en-US" i="1" dirty="0" smtClean="0">
                <a:solidFill>
                  <a:srgbClr val="C00000"/>
                </a:solidFill>
              </a:rPr>
              <a:t>a.</a:t>
            </a:r>
            <a:r>
              <a:rPr lang="en-US" i="1" dirty="0" smtClean="0"/>
              <a:t> </a:t>
            </a:r>
            <a:r>
              <a:rPr lang="en-US" dirty="0" smtClean="0"/>
              <a:t>extremely important and affecting how s</a:t>
            </a:r>
            <a:r>
              <a:rPr lang="en-US" altLang="zh-CN" dirty="0" smtClean="0"/>
              <a:t>th. </a:t>
            </a:r>
            <a:r>
              <a:rPr lang="en-US" dirty="0" smtClean="0"/>
              <a:t>develops  </a:t>
            </a:r>
            <a:r>
              <a:rPr lang="zh-CN" altLang="en-US" sz="2400" dirty="0" smtClean="0">
                <a:solidFill>
                  <a:srgbClr val="0070C0"/>
                </a:solidFill>
              </a:rPr>
              <a:t>至关重要的； 极为关键的</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515937" indent="-514350" eaLnBrk="1" hangingPunct="1">
              <a:lnSpc>
                <a:spcPct val="100000"/>
              </a:lnSpc>
              <a:buSzPct val="100000"/>
              <a:buFont typeface="+mj-lt"/>
              <a:buAutoNum type="arabicPeriod"/>
            </a:pPr>
            <a:r>
              <a:rPr lang="en-US" altLang="zh-CN" dirty="0" smtClean="0"/>
              <a:t>He played a pivotal role in the negotiations.</a:t>
            </a:r>
          </a:p>
          <a:p>
            <a:pPr eaLnBrk="1" hangingPunct="1">
              <a:lnSpc>
                <a:spcPct val="100000"/>
              </a:lnSpc>
              <a:buSzPct val="120000"/>
              <a:buFont typeface="Arial" pitchFamily="34" charset="0"/>
              <a:buNone/>
            </a:pPr>
            <a:r>
              <a:rPr lang="en-US" altLang="zh-CN" dirty="0" smtClean="0"/>
              <a:t>      </a:t>
            </a:r>
            <a:r>
              <a:rPr lang="zh-CN" altLang="en-US" sz="2400" dirty="0" smtClean="0">
                <a:solidFill>
                  <a:schemeClr val="hlink"/>
                </a:solidFill>
              </a:rPr>
              <a:t>他在谈判中起了极为关键的作用。</a:t>
            </a:r>
            <a:endParaRPr lang="zh-CN" altLang="en-US" dirty="0" smtClean="0"/>
          </a:p>
          <a:p>
            <a:pPr marL="515937" indent="-514350" algn="just" eaLnBrk="1" hangingPunct="1">
              <a:lnSpc>
                <a:spcPct val="100000"/>
              </a:lnSpc>
              <a:buSzPct val="100000"/>
              <a:buFont typeface="+mj-lt"/>
              <a:buAutoNum type="arabicPeriod" startAt="2"/>
            </a:pPr>
            <a:r>
              <a:rPr lang="en-US" altLang="zh-CN" dirty="0" smtClean="0"/>
              <a:t>He sees these reforms as pivotal to our economic interests in Asia.</a:t>
            </a:r>
          </a:p>
          <a:p>
            <a:pPr eaLnBrk="1" hangingPunct="1">
              <a:lnSpc>
                <a:spcPct val="100000"/>
              </a:lnSpc>
              <a:buSzPct val="120000"/>
              <a:buFont typeface="Arial" pitchFamily="34" charset="0"/>
              <a:buNone/>
            </a:pPr>
            <a:r>
              <a:rPr lang="en-US" altLang="zh-CN" dirty="0" smtClean="0"/>
              <a:t>      </a:t>
            </a:r>
            <a:r>
              <a:rPr lang="zh-CN" altLang="en-US" sz="2400" dirty="0" smtClean="0">
                <a:solidFill>
                  <a:schemeClr val="hlink"/>
                </a:solidFill>
              </a:rPr>
              <a:t>他认为这些改革对我们在亚洲的经济利益至关重要。</a:t>
            </a:r>
            <a:endParaRPr lang="zh-CN" altLang="en-US" dirty="0" smtClean="0"/>
          </a:p>
          <a:p>
            <a:pPr marL="515937" indent="-514350" eaLnBrk="1" hangingPunct="1">
              <a:lnSpc>
                <a:spcPct val="100000"/>
              </a:lnSpc>
              <a:buSzPct val="100000"/>
              <a:buFont typeface="+mj-lt"/>
              <a:buAutoNum type="arabicPeriod" startAt="3"/>
            </a:pPr>
            <a:r>
              <a:rPr lang="en-US" altLang="zh-CN" i="1" dirty="0" smtClean="0"/>
              <a:t>The Small Business Act</a:t>
            </a:r>
            <a:r>
              <a:rPr lang="en-US" altLang="zh-CN" dirty="0" smtClean="0"/>
              <a:t> had a pivotal role in job creation. </a:t>
            </a:r>
          </a:p>
          <a:p>
            <a:pPr eaLnBrk="1" hangingPunct="1">
              <a:lnSpc>
                <a:spcPct val="100000"/>
              </a:lnSpc>
              <a:buFontTx/>
              <a:buNone/>
            </a:pPr>
            <a:r>
              <a:rPr lang="en-US" altLang="zh-CN" sz="2400" dirty="0" smtClean="0">
                <a:solidFill>
                  <a:schemeClr val="hlink"/>
                </a:solidFill>
              </a:rPr>
              <a:t>     《</a:t>
            </a:r>
            <a:r>
              <a:rPr lang="zh-CN" altLang="en-US" sz="2400" dirty="0" smtClean="0">
                <a:solidFill>
                  <a:schemeClr val="hlink"/>
                </a:solidFill>
              </a:rPr>
              <a:t>小型企业法</a:t>
            </a:r>
            <a:r>
              <a:rPr lang="en-US" altLang="zh-CN" sz="2400" dirty="0" smtClean="0">
                <a:solidFill>
                  <a:schemeClr val="hlink"/>
                </a:solidFill>
              </a:rPr>
              <a:t>》</a:t>
            </a:r>
            <a:r>
              <a:rPr lang="zh-CN" altLang="en-US" sz="2400" dirty="0" smtClean="0">
                <a:solidFill>
                  <a:schemeClr val="hlink"/>
                </a:solidFill>
              </a:rPr>
              <a:t>在创造就业机会方面起了关键性的作用。</a:t>
            </a: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62465" name="Picture 1" descr="C:\Users\zhao\AppData\Roaming\Tencent\Users\27957503\QQ\WinTemp\RichOle\3(FEJCM2TXUYO56_36@3_BG.png"/>
          <p:cNvPicPr>
            <a:picLocks noChangeAspect="1" noChangeArrowheads="1"/>
          </p:cNvPicPr>
          <p:nvPr/>
        </p:nvPicPr>
        <p:blipFill>
          <a:blip r:embed="rId8" cstate="print"/>
          <a:srcRect/>
          <a:stretch>
            <a:fillRect/>
          </a:stretch>
        </p:blipFill>
        <p:spPr bwMode="auto">
          <a:xfrm>
            <a:off x="1965960" y="781594"/>
            <a:ext cx="962025" cy="295275"/>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123" name="图片 3"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pic>
        <p:nvPicPr>
          <p:cNvPr id="5125" name="图片 9" descr="END"/>
          <p:cNvPicPr>
            <a:picLocks noChangeAspect="1" noChangeArrowheads="1"/>
          </p:cNvPicPr>
          <p:nvPr/>
        </p:nvPicPr>
        <p:blipFill>
          <a:blip r:embed="rId5" cstate="print"/>
          <a:srcRect/>
          <a:stretch>
            <a:fillRect/>
          </a:stretch>
        </p:blipFill>
        <p:spPr bwMode="auto">
          <a:xfrm>
            <a:off x="8371019" y="6333761"/>
            <a:ext cx="476250" cy="225425"/>
          </a:xfrm>
          <a:prstGeom prst="rect">
            <a:avLst/>
          </a:prstGeom>
          <a:noFill/>
          <a:ln w="9525">
            <a:noFill/>
            <a:miter lim="800000"/>
            <a:headEnd/>
            <a:tailEnd/>
          </a:ln>
        </p:spPr>
      </p:pic>
      <p:sp>
        <p:nvSpPr>
          <p:cNvPr id="5126"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5127" name="图片 7" descr="视频">
            <a:hlinkClick r:id="rId6" action="ppaction://hlinkfile"/>
          </p:cNvPr>
          <p:cNvPicPr>
            <a:picLocks noChangeAspect="1" noChangeArrowheads="1"/>
          </p:cNvPicPr>
          <p:nvPr/>
        </p:nvPicPr>
        <p:blipFill>
          <a:blip r:embed="rId7" cstate="print"/>
          <a:srcRect/>
          <a:stretch>
            <a:fillRect/>
          </a:stretch>
        </p:blipFill>
        <p:spPr bwMode="auto">
          <a:xfrm>
            <a:off x="351436" y="797464"/>
            <a:ext cx="442912" cy="517525"/>
          </a:xfrm>
          <a:prstGeom prst="rect">
            <a:avLst/>
          </a:prstGeom>
          <a:noFill/>
          <a:ln w="9525">
            <a:noFill/>
            <a:miter lim="800000"/>
            <a:headEnd/>
            <a:tailEnd/>
          </a:ln>
        </p:spPr>
      </p:pic>
      <p:pic>
        <p:nvPicPr>
          <p:cNvPr id="87041" name="Picture 1" descr="C:\Users\zhao\AppData\Roaming\Tencent\Users\27957503\QQ\WinTemp\RichOle\(D]FU`1Y%9Y$Q)`~YO}U~AO.png"/>
          <p:cNvPicPr>
            <a:picLocks noChangeAspect="1" noChangeArrowheads="1"/>
          </p:cNvPicPr>
          <p:nvPr/>
        </p:nvPicPr>
        <p:blipFill>
          <a:blip r:embed="rId8" cstate="print"/>
          <a:srcRect/>
          <a:stretch>
            <a:fillRect/>
          </a:stretch>
        </p:blipFill>
        <p:spPr bwMode="auto">
          <a:xfrm>
            <a:off x="2099679" y="3560884"/>
            <a:ext cx="5003773" cy="2801815"/>
          </a:xfrm>
          <a:prstGeom prst="rect">
            <a:avLst/>
          </a:prstGeom>
          <a:noFill/>
        </p:spPr>
      </p:pic>
      <p:sp>
        <p:nvSpPr>
          <p:cNvPr id="4" name="TextBox 3"/>
          <p:cNvSpPr txBox="1"/>
          <p:nvPr/>
        </p:nvSpPr>
        <p:spPr>
          <a:xfrm>
            <a:off x="899228" y="812829"/>
            <a:ext cx="7430084" cy="523220"/>
          </a:xfrm>
          <a:prstGeom prst="rect">
            <a:avLst/>
          </a:prstGeom>
          <a:noFill/>
        </p:spPr>
        <p:txBody>
          <a:bodyPr wrap="square" rtlCol="0">
            <a:spAutoFit/>
          </a:bodyPr>
          <a:lstStyle/>
          <a:p>
            <a:pPr marL="363538" indent="-363538" eaLnBrk="1" hangingPunct="1">
              <a:buFont typeface="Arial" pitchFamily="34" charset="0"/>
              <a:buNone/>
            </a:pPr>
            <a:r>
              <a:rPr lang="en-US" altLang="zh-CN" sz="2800" b="1" dirty="0"/>
              <a:t>Watch the movie clip and discuss the questions</a:t>
            </a:r>
            <a:r>
              <a:rPr lang="en-US" altLang="zh-CN" sz="2800" b="1" dirty="0" smtClean="0"/>
              <a:t>:</a:t>
            </a:r>
            <a:endParaRPr lang="en-US" altLang="zh-CN" sz="2800" b="1" dirty="0"/>
          </a:p>
        </p:txBody>
      </p:sp>
      <p:sp>
        <p:nvSpPr>
          <p:cNvPr id="5" name="TextBox 4"/>
          <p:cNvSpPr txBox="1"/>
          <p:nvPr/>
        </p:nvSpPr>
        <p:spPr>
          <a:xfrm>
            <a:off x="927698" y="1476375"/>
            <a:ext cx="8044852" cy="2246769"/>
          </a:xfrm>
          <a:prstGeom prst="rect">
            <a:avLst/>
          </a:prstGeom>
          <a:noFill/>
        </p:spPr>
        <p:txBody>
          <a:bodyPr wrap="square" rtlCol="0">
            <a:spAutoFit/>
          </a:bodyPr>
          <a:lstStyle/>
          <a:p>
            <a:pPr marL="363538" indent="-363538" algn="just" eaLnBrk="1" hangingPunct="1">
              <a:buFont typeface="+mj-lt"/>
              <a:buAutoNum type="arabicPeriod"/>
            </a:pPr>
            <a:r>
              <a:rPr lang="en-US" altLang="zh-CN" sz="2800" dirty="0" smtClean="0"/>
              <a:t>What </a:t>
            </a:r>
            <a:r>
              <a:rPr lang="en-US" altLang="zh-CN" sz="2800" dirty="0"/>
              <a:t>do you know about Venus and Serena Williams,    sisters and tennis </a:t>
            </a:r>
            <a:r>
              <a:rPr lang="en-US" altLang="zh-CN" sz="2800" dirty="0" smtClean="0"/>
              <a:t>legends?</a:t>
            </a:r>
          </a:p>
          <a:p>
            <a:pPr marL="363538" indent="-363538" algn="just" eaLnBrk="1" hangingPunct="1">
              <a:buFont typeface="+mj-lt"/>
              <a:buAutoNum type="arabicPeriod"/>
            </a:pPr>
            <a:r>
              <a:rPr lang="en-US" altLang="zh-CN" sz="2800" dirty="0" smtClean="0"/>
              <a:t>Do </a:t>
            </a:r>
            <a:r>
              <a:rPr lang="en-US" altLang="zh-CN" sz="2800" dirty="0"/>
              <a:t>you know other famous sisters or brothers in sports circle?</a:t>
            </a:r>
          </a:p>
          <a:p>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dissolve">
                                      <p:cBhvr>
                                        <p:cTn id="7" dur="1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spine </a:t>
            </a:r>
            <a:r>
              <a:rPr lang="en-US" sz="3200" dirty="0" smtClean="0"/>
              <a:t> </a:t>
            </a:r>
            <a:r>
              <a:rPr lang="en-US" dirty="0" smtClean="0"/>
              <a:t>                </a:t>
            </a:r>
            <a:r>
              <a:rPr lang="en-US" i="1" dirty="0" smtClean="0">
                <a:solidFill>
                  <a:srgbClr val="C00000"/>
                </a:solidFill>
              </a:rPr>
              <a:t>n</a:t>
            </a:r>
            <a:r>
              <a:rPr lang="en-US" i="1" dirty="0" smtClean="0">
                <a:solidFill>
                  <a:srgbClr val="C00000"/>
                </a:solidFill>
              </a:rPr>
              <a:t>. </a:t>
            </a:r>
            <a:r>
              <a:rPr lang="en-US" dirty="0" smtClean="0">
                <a:solidFill>
                  <a:srgbClr val="C00000"/>
                </a:solidFill>
              </a:rPr>
              <a:t>[C</a:t>
            </a:r>
            <a:r>
              <a:rPr lang="en-US" dirty="0" smtClean="0">
                <a:solidFill>
                  <a:srgbClr val="C00000"/>
                </a:solidFill>
              </a:rPr>
              <a:t>] </a:t>
            </a:r>
            <a:r>
              <a:rPr lang="en-US" dirty="0" smtClean="0"/>
              <a:t>the row of bones down the middle of your back </a:t>
            </a:r>
            <a:r>
              <a:rPr lang="zh-CN" altLang="en-US" sz="2400" dirty="0" smtClean="0">
                <a:solidFill>
                  <a:srgbClr val="0070C0"/>
                </a:solidFill>
              </a:rPr>
              <a:t>脊椎；脊柱</a:t>
            </a:r>
            <a:endParaRPr lang="zh-CN" alt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a:t>
            </a:r>
            <a:r>
              <a:rPr lang="en-US" altLang="zh-CN" dirty="0" smtClean="0"/>
              <a:t>. </a:t>
            </a:r>
          </a:p>
          <a:p>
            <a:pPr marL="515937" indent="-514350" algn="just" eaLnBrk="1" hangingPunct="1">
              <a:lnSpc>
                <a:spcPct val="100000"/>
              </a:lnSpc>
              <a:buSzPct val="100000"/>
              <a:buFont typeface="+mj-lt"/>
              <a:buAutoNum type="arabicPeriod"/>
            </a:pPr>
            <a:r>
              <a:rPr lang="en-US" altLang="zh-CN" dirty="0" smtClean="0"/>
              <a:t>He </a:t>
            </a:r>
            <a:r>
              <a:rPr lang="en-US" altLang="zh-CN" dirty="0" smtClean="0"/>
              <a:t>sustained an injury to his spine when he fell off his horse.</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他</a:t>
            </a:r>
            <a:r>
              <a:rPr lang="zh-CN" altLang="en-US" sz="2400" dirty="0" smtClean="0">
                <a:solidFill>
                  <a:schemeClr val="hlink"/>
                </a:solidFill>
              </a:rPr>
              <a:t>从马上摔下来，</a:t>
            </a:r>
            <a:r>
              <a:rPr lang="en-US" altLang="zh-CN" sz="2400" dirty="0" smtClean="0">
                <a:solidFill>
                  <a:schemeClr val="hlink"/>
                </a:solidFill>
              </a:rPr>
              <a:t> </a:t>
            </a:r>
            <a:r>
              <a:rPr lang="zh-CN" altLang="en-US" sz="2400" dirty="0" smtClean="0">
                <a:solidFill>
                  <a:schemeClr val="hlink"/>
                </a:solidFill>
              </a:rPr>
              <a:t>伤了脊梁骨。</a:t>
            </a:r>
          </a:p>
          <a:p>
            <a:pPr marL="515937" indent="-514350" eaLnBrk="1" hangingPunct="1">
              <a:lnSpc>
                <a:spcPct val="100000"/>
              </a:lnSpc>
              <a:buSzPct val="100000"/>
              <a:buFont typeface="+mj-lt"/>
              <a:buAutoNum type="arabicPeriod" startAt="2"/>
            </a:pPr>
            <a:r>
              <a:rPr lang="en-US" altLang="zh-CN" dirty="0" smtClean="0"/>
              <a:t>His </a:t>
            </a:r>
            <a:r>
              <a:rPr lang="en-US" altLang="zh-CN" dirty="0" smtClean="0"/>
              <a:t>spine developed a slight curve.</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他</a:t>
            </a:r>
            <a:r>
              <a:rPr lang="zh-CN" altLang="en-US" sz="2400" dirty="0" smtClean="0">
                <a:solidFill>
                  <a:schemeClr val="hlink"/>
                </a:solidFill>
              </a:rPr>
              <a:t>的脊柱有点弯曲。</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61441" name="Picture 1" descr="C:\Users\zhao\AppData\Roaming\Tencent\Users\27957503\QQ\WinTemp\RichOle\Q6E}}[P[V5`EDQ6HUU@_Y01.png"/>
          <p:cNvPicPr>
            <a:picLocks noChangeAspect="1" noChangeArrowheads="1"/>
          </p:cNvPicPr>
          <p:nvPr/>
        </p:nvPicPr>
        <p:blipFill>
          <a:blip r:embed="rId6" cstate="print"/>
          <a:srcRect/>
          <a:stretch>
            <a:fillRect/>
          </a:stretch>
        </p:blipFill>
        <p:spPr bwMode="auto">
          <a:xfrm>
            <a:off x="1600200" y="794658"/>
            <a:ext cx="866775" cy="2857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thankful </a:t>
            </a:r>
            <a:r>
              <a:rPr lang="en-US" sz="3200" dirty="0" smtClean="0"/>
              <a:t>  </a:t>
            </a:r>
            <a:r>
              <a:rPr lang="en-US" dirty="0" smtClean="0"/>
              <a:t>                     </a:t>
            </a:r>
            <a:r>
              <a:rPr lang="en-US" i="1" dirty="0" smtClean="0">
                <a:solidFill>
                  <a:srgbClr val="C00000"/>
                </a:solidFill>
              </a:rPr>
              <a:t>a.</a:t>
            </a:r>
            <a:r>
              <a:rPr lang="en-US" i="1" dirty="0" smtClean="0"/>
              <a:t> </a:t>
            </a:r>
            <a:r>
              <a:rPr lang="en-US" dirty="0" smtClean="0"/>
              <a:t>grateful for </a:t>
            </a:r>
            <a:r>
              <a:rPr lang="en-US" dirty="0" err="1" smtClean="0"/>
              <a:t>s</a:t>
            </a:r>
            <a:r>
              <a:rPr lang="en-US" altLang="zh-CN" dirty="0" err="1" smtClean="0"/>
              <a:t>th</a:t>
            </a:r>
            <a:r>
              <a:rPr lang="en-US" altLang="zh-CN" dirty="0" smtClean="0"/>
              <a:t>.</a:t>
            </a:r>
            <a:r>
              <a:rPr lang="en-US" dirty="0" smtClean="0"/>
              <a:t>, or pleased that </a:t>
            </a:r>
            <a:r>
              <a:rPr lang="en-US" dirty="0" err="1" smtClean="0"/>
              <a:t>sth</a:t>
            </a:r>
            <a:r>
              <a:rPr lang="en-US" dirty="0" smtClean="0"/>
              <a:t>. unpleasant is no longer happening  or did not happen </a:t>
            </a:r>
            <a:r>
              <a:rPr lang="zh-CN" altLang="en-US" sz="2400" dirty="0" smtClean="0">
                <a:solidFill>
                  <a:srgbClr val="0070C0"/>
                </a:solidFill>
              </a:rPr>
              <a:t>感激的；感谢的；庆幸的</a:t>
            </a:r>
            <a:endParaRPr 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marL="515937" indent="-514350" algn="just" eaLnBrk="1" hangingPunct="1">
              <a:lnSpc>
                <a:spcPct val="100000"/>
              </a:lnSpc>
              <a:buSzPct val="100000"/>
              <a:buFont typeface="+mj-lt"/>
              <a:buAutoNum type="arabicPeriod"/>
            </a:pPr>
            <a:r>
              <a:rPr lang="en-US" altLang="zh-CN" spc="-50" dirty="0" smtClean="0"/>
              <a:t>I’ll </a:t>
            </a:r>
            <a:r>
              <a:rPr lang="en-US" altLang="zh-CN" spc="-50" dirty="0" smtClean="0"/>
              <a:t>be thankful for a good night’s sleep after the week I’ve had.</a:t>
            </a:r>
          </a:p>
          <a:p>
            <a:pPr algn="just"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经历</a:t>
            </a:r>
            <a:r>
              <a:rPr lang="zh-CN" altLang="en-US" sz="2400" dirty="0" smtClean="0">
                <a:solidFill>
                  <a:schemeClr val="hlink"/>
                </a:solidFill>
              </a:rPr>
              <a:t>了这样的一周，我能好好睡上一宿就感激不尽了。</a:t>
            </a:r>
          </a:p>
          <a:p>
            <a:pPr marL="515937" indent="-514350" algn="just" eaLnBrk="1" hangingPunct="1">
              <a:lnSpc>
                <a:spcPct val="100000"/>
              </a:lnSpc>
              <a:buSzPct val="100000"/>
              <a:buFont typeface="+mj-lt"/>
              <a:buAutoNum type="arabicPeriod" startAt="2"/>
            </a:pPr>
            <a:r>
              <a:rPr lang="en-US" altLang="zh-CN" spc="-50" dirty="0" smtClean="0"/>
              <a:t>You </a:t>
            </a:r>
            <a:r>
              <a:rPr lang="en-US" altLang="zh-CN" spc="-50" dirty="0" smtClean="0"/>
              <a:t>should be thankful that you have me to look after you.</a:t>
            </a:r>
          </a:p>
          <a:p>
            <a:pPr algn="just"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你</a:t>
            </a:r>
            <a:r>
              <a:rPr lang="zh-CN" altLang="en-US" sz="2400" dirty="0" smtClean="0">
                <a:solidFill>
                  <a:schemeClr val="hlink"/>
                </a:solidFill>
              </a:rPr>
              <a:t>应该庆幸有我来照料你。</a:t>
            </a:r>
            <a:endParaRPr lang="en-US" altLang="zh-CN" sz="2400" dirty="0" smtClean="0"/>
          </a:p>
          <a:p>
            <a:pPr algn="just" eaLnBrk="1" hangingPunct="1">
              <a:lnSpc>
                <a:spcPct val="100000"/>
              </a:lnSpc>
              <a:spcBef>
                <a:spcPct val="0"/>
              </a:spcBef>
              <a:buSzPct val="120000"/>
              <a:buFont typeface="Arial" pitchFamily="34" charset="0"/>
              <a:buNone/>
            </a:pPr>
            <a:endParaRPr lang="en-US" altLang="zh-CN" b="1" dirty="0" smtClean="0">
              <a:solidFill>
                <a:schemeClr val="accent6">
                  <a:lumMod val="50000"/>
                </a:schemeClr>
              </a:solidFill>
            </a:endParaRPr>
          </a:p>
          <a:p>
            <a:pPr algn="just" eaLnBrk="1" hangingPunct="1">
              <a:lnSpc>
                <a:spcPct val="100000"/>
              </a:lnSpc>
              <a:spcBef>
                <a:spcPct val="0"/>
              </a:spcBef>
              <a:buSzPct val="120000"/>
              <a:buFont typeface="Arial" pitchFamily="34" charset="0"/>
              <a:buNone/>
            </a:pPr>
            <a:r>
              <a:rPr lang="en-US" altLang="zh-CN" b="1" dirty="0" smtClean="0">
                <a:solidFill>
                  <a:schemeClr val="accent6">
                    <a:lumMod val="50000"/>
                  </a:schemeClr>
                </a:solidFill>
              </a:rPr>
              <a:t>Word family: </a:t>
            </a:r>
            <a:r>
              <a:rPr lang="en-US" altLang="zh-CN" b="1" dirty="0" smtClean="0"/>
              <a:t>thank</a:t>
            </a:r>
            <a:r>
              <a:rPr lang="en-US" altLang="zh-CN" dirty="0" smtClean="0">
                <a:solidFill>
                  <a:schemeClr val="hlink"/>
                </a:solidFill>
              </a:rPr>
              <a:t> </a:t>
            </a:r>
            <a:r>
              <a:rPr lang="en-US" altLang="zh-CN" i="1" dirty="0" smtClean="0">
                <a:solidFill>
                  <a:srgbClr val="C00000"/>
                </a:solidFill>
              </a:rPr>
              <a:t>v</a:t>
            </a:r>
            <a:r>
              <a:rPr lang="en-US" altLang="zh-CN" i="1" dirty="0" smtClean="0">
                <a:solidFill>
                  <a:srgbClr val="C00000"/>
                </a:solidFill>
              </a:rPr>
              <a:t>.</a:t>
            </a:r>
            <a:r>
              <a:rPr lang="en-US" altLang="zh-CN" dirty="0" smtClean="0">
                <a:solidFill>
                  <a:srgbClr val="C00000"/>
                </a:solidFill>
              </a:rPr>
              <a:t>             </a:t>
            </a:r>
            <a:r>
              <a:rPr lang="en-US" altLang="zh-CN" b="1" dirty="0" smtClean="0"/>
              <a:t>thankfully</a:t>
            </a:r>
            <a:r>
              <a:rPr lang="en-US" altLang="zh-CN" dirty="0" smtClean="0">
                <a:solidFill>
                  <a:schemeClr val="hlink"/>
                </a:solidFill>
              </a:rPr>
              <a:t> </a:t>
            </a:r>
            <a:r>
              <a:rPr lang="en-US" altLang="zh-CN" i="1" dirty="0" smtClean="0">
                <a:solidFill>
                  <a:srgbClr val="C00000"/>
                </a:solidFill>
              </a:rPr>
              <a:t>ad</a:t>
            </a:r>
            <a:r>
              <a:rPr lang="en-US" altLang="zh-CN" i="1" dirty="0" smtClean="0">
                <a:solidFill>
                  <a:srgbClr val="C00000"/>
                </a:solidFill>
              </a:rPr>
              <a:t>.</a:t>
            </a:r>
          </a:p>
          <a:p>
            <a:pPr eaLnBrk="1" hangingPunct="1">
              <a:lnSpc>
                <a:spcPct val="100000"/>
              </a:lnSpc>
              <a:spcBef>
                <a:spcPct val="0"/>
              </a:spcBef>
              <a:buSzPct val="120000"/>
              <a:buFont typeface="Arial" pitchFamily="34" charset="0"/>
              <a:buNone/>
            </a:pPr>
            <a:r>
              <a:rPr lang="en-US" altLang="zh-CN" dirty="0" smtClean="0">
                <a:solidFill>
                  <a:schemeClr val="hlink"/>
                </a:solidFill>
              </a:rPr>
              <a:t>                        </a:t>
            </a:r>
            <a:r>
              <a:rPr lang="en-US" altLang="zh-CN" dirty="0" smtClean="0">
                <a:solidFill>
                  <a:schemeClr val="hlink"/>
                </a:solidFill>
              </a:rPr>
              <a:t> </a:t>
            </a:r>
            <a:r>
              <a:rPr lang="en-US" altLang="zh-CN" b="1" dirty="0" smtClean="0"/>
              <a:t>thankfulness</a:t>
            </a:r>
            <a:r>
              <a:rPr lang="en-US" altLang="zh-CN" dirty="0" smtClean="0">
                <a:solidFill>
                  <a:schemeClr val="hlink"/>
                </a:solidFill>
              </a:rPr>
              <a:t> </a:t>
            </a:r>
            <a:r>
              <a:rPr lang="en-US" altLang="zh-CN" i="1" dirty="0" smtClean="0">
                <a:solidFill>
                  <a:srgbClr val="C00000"/>
                </a:solidFill>
              </a:rPr>
              <a:t>n</a:t>
            </a:r>
            <a:r>
              <a:rPr lang="en-US" altLang="zh-CN" i="1" dirty="0" smtClean="0">
                <a:solidFill>
                  <a:srgbClr val="C00000"/>
                </a:solidFill>
              </a:rPr>
              <a:t>.</a:t>
            </a:r>
            <a:r>
              <a:rPr lang="en-US" altLang="zh-CN" dirty="0" smtClean="0">
                <a:solidFill>
                  <a:srgbClr val="C00000"/>
                </a:solidFill>
              </a:rPr>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60417" name="Picture 1" descr="C:\Users\zhao\AppData\Roaming\Tencent\Users\27957503\QQ\WinTemp\RichOle\E~OR2YTQ}[LUDW_L@L$RO{S.png"/>
          <p:cNvPicPr>
            <a:picLocks noChangeAspect="1" noChangeArrowheads="1"/>
          </p:cNvPicPr>
          <p:nvPr/>
        </p:nvPicPr>
        <p:blipFill>
          <a:blip r:embed="rId8" cstate="print"/>
          <a:srcRect/>
          <a:stretch>
            <a:fillRect/>
          </a:stretch>
        </p:blipFill>
        <p:spPr bwMode="auto">
          <a:xfrm>
            <a:off x="2277292" y="810333"/>
            <a:ext cx="1085850" cy="285750"/>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8" end="8"/>
                                            </p:txEl>
                                          </p:spTgt>
                                        </p:tgtEl>
                                        <p:attrNameLst>
                                          <p:attrName>style.visibility</p:attrName>
                                        </p:attrNameLst>
                                      </p:cBhvr>
                                      <p:to>
                                        <p:strVal val="visible"/>
                                      </p:to>
                                    </p:set>
                                    <p:animEffect transition="in" filter="dissolve">
                                      <p:cBhvr>
                                        <p:cTn id="20" dur="500"/>
                                        <p:tgtEl>
                                          <p:spTgt spid="15">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relatively </a:t>
            </a:r>
            <a:r>
              <a:rPr lang="en-US" dirty="0" smtClean="0"/>
              <a:t>                         </a:t>
            </a:r>
            <a:r>
              <a:rPr lang="en-US" i="1" dirty="0" err="1" smtClean="0">
                <a:solidFill>
                  <a:srgbClr val="C00000"/>
                </a:solidFill>
              </a:rPr>
              <a:t>ad.</a:t>
            </a:r>
            <a:r>
              <a:rPr lang="en-US" i="1" dirty="0" smtClean="0"/>
              <a:t> </a:t>
            </a:r>
            <a:r>
              <a:rPr lang="en-US" dirty="0" smtClean="0"/>
              <a:t>in comparison with a similar thing, person, group etc. </a:t>
            </a:r>
            <a:r>
              <a:rPr lang="zh-CN" altLang="en-US" sz="2400" dirty="0" smtClean="0">
                <a:solidFill>
                  <a:srgbClr val="0070C0"/>
                </a:solidFill>
              </a:rPr>
              <a:t>相比较地</a:t>
            </a:r>
            <a:endParaRPr lang="en-US" dirty="0" smtClean="0">
              <a:solidFill>
                <a:srgbClr val="0070C0"/>
              </a:solidFill>
            </a:endParaRPr>
          </a:p>
          <a:p>
            <a:pPr eaLnBrk="1" hangingPunct="1">
              <a:buSzPct val="120000"/>
              <a:buFont typeface="Arial" pitchFamily="34" charset="0"/>
              <a:buNone/>
            </a:pPr>
            <a:r>
              <a:rPr lang="en-US" altLang="zh-CN" i="1" dirty="0" smtClean="0"/>
              <a:t>e.g.</a:t>
            </a:r>
            <a:r>
              <a:rPr lang="en-US" altLang="zh-CN" i="1" dirty="0" smtClean="0">
                <a:solidFill>
                  <a:srgbClr val="0000CC"/>
                </a:solidFill>
              </a:rPr>
              <a:t> </a:t>
            </a:r>
          </a:p>
          <a:p>
            <a:pPr marL="515937" indent="-514350" eaLnBrk="1" hangingPunct="1">
              <a:buSzPct val="100000"/>
              <a:buFont typeface="+mj-lt"/>
              <a:buAutoNum type="arabicPeriod"/>
            </a:pPr>
            <a:r>
              <a:rPr lang="en-US" altLang="zh-CN" dirty="0" smtClean="0"/>
              <a:t>The </a:t>
            </a:r>
            <a:r>
              <a:rPr lang="en-US" altLang="zh-CN" dirty="0" smtClean="0"/>
              <a:t>drug has relatively few known side effects. </a:t>
            </a:r>
          </a:p>
          <a:p>
            <a:pPr eaLnBrk="1" hangingPunct="1">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相对而言</a:t>
            </a:r>
            <a:r>
              <a:rPr lang="zh-CN" altLang="en-US" sz="2400" dirty="0" smtClean="0">
                <a:solidFill>
                  <a:schemeClr val="hlink"/>
                </a:solidFill>
              </a:rPr>
              <a:t>，这种药已知的副作用比较少。</a:t>
            </a:r>
          </a:p>
          <a:p>
            <a:pPr marL="515937" indent="-514350" algn="just" eaLnBrk="1" hangingPunct="1">
              <a:buSzPct val="100000"/>
              <a:buFont typeface="+mj-lt"/>
              <a:buAutoNum type="arabicPeriod" startAt="2"/>
            </a:pPr>
            <a:r>
              <a:rPr lang="en-US" altLang="zh-CN" dirty="0" smtClean="0"/>
              <a:t>Although Europe’s </a:t>
            </a:r>
            <a:r>
              <a:rPr lang="en-US" altLang="zh-CN" dirty="0" smtClean="0"/>
              <a:t>economy was growing, it was falling behind relatively.</a:t>
            </a:r>
          </a:p>
          <a:p>
            <a:pPr eaLnBrk="1" hangingPunct="1">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尽管</a:t>
            </a:r>
            <a:r>
              <a:rPr lang="zh-CN" altLang="en-US" sz="2400" dirty="0" smtClean="0">
                <a:solidFill>
                  <a:schemeClr val="hlink"/>
                </a:solidFill>
              </a:rPr>
              <a:t>欧洲经济也在增长，但相对而言是落后了。</a:t>
            </a:r>
          </a:p>
          <a:p>
            <a:pPr algn="just" eaLnBrk="1" hangingPunct="1">
              <a:buFont typeface="Wingdings" pitchFamily="2" charset="2"/>
              <a:buChar char="Ø"/>
            </a:pPr>
            <a:r>
              <a:rPr lang="en-US" altLang="zh-CN" b="1" dirty="0" smtClean="0"/>
              <a:t>relatively speaking:</a:t>
            </a:r>
            <a:r>
              <a:rPr lang="en-US" altLang="zh-CN" dirty="0" smtClean="0"/>
              <a:t> used when comparing </a:t>
            </a:r>
            <a:r>
              <a:rPr lang="en-US" altLang="zh-CN" dirty="0" err="1" smtClean="0"/>
              <a:t>sth</a:t>
            </a:r>
            <a:r>
              <a:rPr lang="en-US" altLang="zh-CN" dirty="0" smtClean="0"/>
              <a:t>. with all similar things  </a:t>
            </a:r>
            <a:r>
              <a:rPr lang="zh-CN" altLang="en-US" sz="2400" dirty="0" smtClean="0">
                <a:solidFill>
                  <a:schemeClr val="hlink"/>
                </a:solidFill>
              </a:rPr>
              <a:t>相对来说</a:t>
            </a:r>
          </a:p>
          <a:p>
            <a:pPr eaLnBrk="1" hangingPunct="1">
              <a:buFont typeface="Wingdings" pitchFamily="2" charset="2"/>
              <a:buNone/>
            </a:pPr>
            <a:r>
              <a:rPr lang="en-US" altLang="zh-CN" i="1" dirty="0" smtClean="0"/>
              <a:t>e.g.</a:t>
            </a:r>
            <a:r>
              <a:rPr lang="en-US" altLang="zh-CN" i="1" dirty="0" smtClean="0">
                <a:solidFill>
                  <a:srgbClr val="0000CC"/>
                </a:solidFill>
              </a:rPr>
              <a:t> </a:t>
            </a:r>
            <a:r>
              <a:rPr lang="en-US" altLang="zh-CN" dirty="0" smtClean="0"/>
              <a:t>Relatively speaking, it’s not important.</a:t>
            </a:r>
          </a:p>
          <a:p>
            <a:pPr eaLnBrk="1" hangingPunct="1">
              <a:buFont typeface="Wingdings" pitchFamily="2" charset="2"/>
              <a:buNone/>
            </a:pPr>
            <a:r>
              <a:rPr lang="zh-CN" altLang="en-US" sz="2400" dirty="0" smtClean="0">
                <a:solidFill>
                  <a:schemeClr val="hlink"/>
                </a:solidFill>
              </a:rPr>
              <a:t>        </a:t>
            </a:r>
            <a:r>
              <a:rPr lang="zh-CN" altLang="en-US" sz="2400" dirty="0" smtClean="0">
                <a:solidFill>
                  <a:schemeClr val="hlink"/>
                </a:solidFill>
              </a:rPr>
              <a:t> 相对而言</a:t>
            </a:r>
            <a:r>
              <a:rPr lang="zh-CN" altLang="en-US" sz="2400" dirty="0" smtClean="0">
                <a:solidFill>
                  <a:schemeClr val="hlink"/>
                </a:solidFill>
              </a:rPr>
              <a:t>，这并不重要。</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8369" name="Picture 1" descr="C:\Users\zhao\AppData\Roaming\Tencent\Users\27957503\QQ\WinTemp\RichOle\16[7$(779[F]((GDUC~Y51L.png"/>
          <p:cNvPicPr>
            <a:picLocks noChangeAspect="1" noChangeArrowheads="1"/>
          </p:cNvPicPr>
          <p:nvPr/>
        </p:nvPicPr>
        <p:blipFill>
          <a:blip r:embed="rId6" cstate="print"/>
          <a:srcRect/>
          <a:stretch>
            <a:fillRect/>
          </a:stretch>
        </p:blipFill>
        <p:spPr bwMode="auto">
          <a:xfrm>
            <a:off x="2427514" y="751114"/>
            <a:ext cx="1190625" cy="257175"/>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animEffect transition="in" filter="dissolve">
                                      <p:cBhvr>
                                        <p:cTn id="20" dur="500"/>
                                        <p:tgtEl>
                                          <p:spTgt spid="1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animEffect transition="in" filter="dissolve">
                                      <p:cBhvr>
                                        <p:cTn id="25" dur="500"/>
                                        <p:tgtEl>
                                          <p:spTgt spid="1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outgoing </a:t>
            </a:r>
            <a:r>
              <a:rPr lang="en-US" sz="3200" dirty="0" smtClean="0"/>
              <a:t>  </a:t>
            </a:r>
            <a:r>
              <a:rPr lang="en-US" dirty="0" smtClean="0"/>
              <a:t>                    </a:t>
            </a:r>
            <a:r>
              <a:rPr lang="en-US" i="1" dirty="0" smtClean="0">
                <a:solidFill>
                  <a:srgbClr val="C00000"/>
                </a:solidFill>
              </a:rPr>
              <a:t>a. </a:t>
            </a:r>
            <a:r>
              <a:rPr lang="en-US" dirty="0" smtClean="0"/>
              <a:t>s</a:t>
            </a:r>
            <a:r>
              <a:rPr lang="en-US" altLang="zh-CN" dirty="0" smtClean="0"/>
              <a:t>b.</a:t>
            </a:r>
            <a:r>
              <a:rPr lang="en-US" dirty="0" smtClean="0"/>
              <a:t> who is outgoing is friendly and enjoys meeting and talking to people </a:t>
            </a:r>
            <a:r>
              <a:rPr lang="zh-CN" altLang="en-US" sz="2400" dirty="0" smtClean="0">
                <a:solidFill>
                  <a:srgbClr val="0070C0"/>
                </a:solidFill>
              </a:rPr>
              <a:t>外向的；爱交际的</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eaLnBrk="1" hangingPunct="1">
              <a:lnSpc>
                <a:spcPct val="100000"/>
              </a:lnSpc>
              <a:buSzPct val="120000"/>
              <a:buFont typeface="Arial" pitchFamily="34" charset="0"/>
              <a:buNone/>
            </a:pPr>
            <a:r>
              <a:rPr lang="en-US" altLang="zh-CN" dirty="0" smtClean="0"/>
              <a:t>1. She’s got a warm outgoing personality. </a:t>
            </a:r>
          </a:p>
          <a:p>
            <a:pPr eaLnBrk="1" hangingPunct="1">
              <a:lnSpc>
                <a:spcPct val="100000"/>
              </a:lnSpc>
              <a:buSzPct val="120000"/>
              <a:buFont typeface="Arial" pitchFamily="34" charset="0"/>
              <a:buNone/>
            </a:pPr>
            <a:r>
              <a:rPr lang="zh-CN" altLang="en-US" sz="2400" dirty="0" smtClean="0">
                <a:solidFill>
                  <a:schemeClr val="hlink"/>
                </a:solidFill>
              </a:rPr>
              <a:t>      她具有一种热心、外向的个性。</a:t>
            </a:r>
          </a:p>
          <a:p>
            <a:pPr eaLnBrk="1" hangingPunct="1">
              <a:lnSpc>
                <a:spcPct val="100000"/>
              </a:lnSpc>
              <a:buSzPct val="120000"/>
              <a:buFont typeface="Arial" pitchFamily="34" charset="0"/>
              <a:buNone/>
            </a:pPr>
            <a:r>
              <a:rPr lang="en-US" altLang="zh-CN" dirty="0" smtClean="0"/>
              <a:t>2. The young guy is outgoing and lively.</a:t>
            </a:r>
          </a:p>
          <a:p>
            <a:pPr eaLnBrk="1" hangingPunct="1">
              <a:lnSpc>
                <a:spcPct val="100000"/>
              </a:lnSpc>
              <a:buSzPct val="120000"/>
              <a:buFont typeface="Arial" pitchFamily="34" charset="0"/>
              <a:buNone/>
            </a:pPr>
            <a:r>
              <a:rPr lang="zh-CN" altLang="en-US" sz="2400" dirty="0" smtClean="0">
                <a:solidFill>
                  <a:schemeClr val="hlink"/>
                </a:solidFill>
              </a:rPr>
              <a:t>      那个小伙子性格开朗又活泼。</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19"/>
          <p:cNvPicPr>
            <a:picLocks noChangeAspect="1" noChangeArrowheads="1"/>
          </p:cNvPicPr>
          <p:nvPr/>
        </p:nvPicPr>
        <p:blipFill>
          <a:blip r:embed="rId8" cstate="print"/>
          <a:srcRect/>
          <a:stretch>
            <a:fillRect/>
          </a:stretch>
        </p:blipFill>
        <p:spPr bwMode="auto">
          <a:xfrm>
            <a:off x="2151181" y="795439"/>
            <a:ext cx="1254964" cy="279440"/>
          </a:xfrm>
          <a:prstGeom prst="rect">
            <a:avLst/>
          </a:prstGeom>
          <a:noFill/>
          <a:ln w="9525">
            <a:noFill/>
            <a:miter lim="800000"/>
            <a:headEnd/>
            <a:tailEnd/>
          </a:ln>
          <a:effectLst/>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80000"/>
              </a:lnSpc>
              <a:buNone/>
            </a:pPr>
            <a:r>
              <a:rPr lang="en-US" sz="3200" b="1" dirty="0" smtClean="0"/>
              <a:t>whereas </a:t>
            </a:r>
            <a:r>
              <a:rPr lang="en-US" sz="3200" dirty="0" smtClean="0"/>
              <a:t> </a:t>
            </a:r>
            <a:r>
              <a:rPr lang="en-US" dirty="0" smtClean="0"/>
              <a:t>                     </a:t>
            </a:r>
            <a:r>
              <a:rPr lang="en-US" i="1" dirty="0" smtClean="0">
                <a:solidFill>
                  <a:srgbClr val="C00000"/>
                </a:solidFill>
              </a:rPr>
              <a:t>conj.</a:t>
            </a:r>
            <a:r>
              <a:rPr lang="en-US" i="1" dirty="0" smtClean="0"/>
              <a:t> </a:t>
            </a:r>
            <a:r>
              <a:rPr lang="en-US" dirty="0" smtClean="0"/>
              <a:t>used for comparing two things, people, situations etc. and showing that there is an important difference between them </a:t>
            </a:r>
            <a:r>
              <a:rPr lang="zh-CN" altLang="en-US" sz="2400" dirty="0" smtClean="0">
                <a:solidFill>
                  <a:srgbClr val="0070C0"/>
                </a:solidFill>
              </a:rPr>
              <a:t>尽管，但是，却（用于比较两 个事物、人或情景等，显示两者有重要差别）</a:t>
            </a:r>
            <a:endParaRPr lang="en-US" dirty="0" smtClean="0">
              <a:solidFill>
                <a:srgbClr val="0070C0"/>
              </a:solidFill>
            </a:endParaRPr>
          </a:p>
          <a:p>
            <a:pPr algn="just">
              <a:lnSpc>
                <a:spcPct val="80000"/>
              </a:lnSpc>
              <a:buNone/>
            </a:pPr>
            <a:r>
              <a:rPr lang="en-US" altLang="zh-CN" i="1" dirty="0" smtClean="0"/>
              <a:t>e.g.</a:t>
            </a:r>
            <a:endParaRPr lang="zh-CN" altLang="en-US" i="1" dirty="0" smtClean="0"/>
          </a:p>
          <a:p>
            <a:pPr marL="515937" indent="-514350" algn="just" eaLnBrk="1" hangingPunct="1">
              <a:lnSpc>
                <a:spcPct val="80000"/>
              </a:lnSpc>
              <a:buFont typeface="+mj-lt"/>
              <a:buAutoNum type="arabicPeriod"/>
              <a:defRPr/>
            </a:pPr>
            <a:r>
              <a:rPr lang="en-US" altLang="zh-CN" dirty="0" smtClean="0"/>
              <a:t>Some </a:t>
            </a:r>
            <a:r>
              <a:rPr lang="en-US" altLang="zh-CN" dirty="0" smtClean="0"/>
              <a:t>of the studies show positive results, whereas others do not.</a:t>
            </a:r>
          </a:p>
          <a:p>
            <a:pPr algn="just" eaLnBrk="1" hangingPunct="1">
              <a:lnSpc>
                <a:spcPct val="80000"/>
              </a:lnSpc>
              <a:buNone/>
              <a:defRPr/>
            </a:pPr>
            <a:r>
              <a:rPr lang="zh-CN" altLang="en-US" sz="2400" dirty="0" smtClean="0">
                <a:solidFill>
                  <a:srgbClr val="0070C0"/>
                </a:solidFill>
              </a:rPr>
              <a:t>    </a:t>
            </a:r>
            <a:r>
              <a:rPr lang="zh-CN" altLang="en-US" sz="2400" dirty="0" smtClean="0">
                <a:solidFill>
                  <a:srgbClr val="0070C0"/>
                </a:solidFill>
              </a:rPr>
              <a:t>   有些</a:t>
            </a:r>
            <a:r>
              <a:rPr lang="zh-CN" altLang="en-US" sz="2400" dirty="0" smtClean="0">
                <a:solidFill>
                  <a:srgbClr val="0070C0"/>
                </a:solidFill>
              </a:rPr>
              <a:t>研究结果令人满意，然而其他的则不然。</a:t>
            </a:r>
          </a:p>
          <a:p>
            <a:pPr marL="515937" indent="-514350" algn="just" eaLnBrk="1" hangingPunct="1">
              <a:lnSpc>
                <a:spcPct val="80000"/>
              </a:lnSpc>
              <a:buFont typeface="+mj-lt"/>
              <a:buAutoNum type="arabicPeriod" startAt="2"/>
              <a:defRPr/>
            </a:pPr>
            <a:r>
              <a:rPr lang="en-US" altLang="zh-CN" dirty="0" smtClean="0"/>
              <a:t>They </a:t>
            </a:r>
            <a:r>
              <a:rPr lang="en-US" altLang="zh-CN" dirty="0" smtClean="0"/>
              <a:t>want a house, whereas we would rather live in a flat.</a:t>
            </a:r>
          </a:p>
          <a:p>
            <a:pPr eaLnBrk="1" hangingPunct="1">
              <a:lnSpc>
                <a:spcPct val="80000"/>
              </a:lnSpc>
              <a:buNone/>
              <a:defRPr/>
            </a:pPr>
            <a:r>
              <a:rPr lang="zh-CN" altLang="en-US" sz="2400" dirty="0" smtClean="0">
                <a:solidFill>
                  <a:srgbClr val="0070C0"/>
                </a:solidFill>
              </a:rPr>
              <a:t>    </a:t>
            </a:r>
            <a:r>
              <a:rPr lang="zh-CN" altLang="en-US" sz="2400" dirty="0" smtClean="0">
                <a:solidFill>
                  <a:srgbClr val="0070C0"/>
                </a:solidFill>
              </a:rPr>
              <a:t>   他们</a:t>
            </a:r>
            <a:r>
              <a:rPr lang="zh-CN" altLang="en-US" sz="2400" dirty="0" smtClean="0">
                <a:solidFill>
                  <a:srgbClr val="0070C0"/>
                </a:solidFill>
              </a:rPr>
              <a:t>想要一栋房子，</a:t>
            </a:r>
            <a:r>
              <a:rPr lang="en-US" altLang="zh-CN" sz="2400" dirty="0" smtClean="0">
                <a:solidFill>
                  <a:srgbClr val="0070C0"/>
                </a:solidFill>
              </a:rPr>
              <a:t> </a:t>
            </a:r>
            <a:r>
              <a:rPr lang="zh-CN" altLang="en-US" sz="2400" dirty="0" smtClean="0">
                <a:solidFill>
                  <a:srgbClr val="0070C0"/>
                </a:solidFill>
              </a:rPr>
              <a:t>而我们宁愿住在公寓里。</a:t>
            </a:r>
            <a:endParaRPr lang="en-US" altLang="zh-CN" sz="2400" dirty="0" smtClean="0">
              <a:solidFill>
                <a:srgbClr val="0070C0"/>
              </a:solidFill>
            </a:endParaRPr>
          </a:p>
          <a:p>
            <a:pPr marL="515937" indent="-514350" algn="just" eaLnBrk="1" hangingPunct="1">
              <a:lnSpc>
                <a:spcPct val="80000"/>
              </a:lnSpc>
              <a:buFont typeface="+mj-lt"/>
              <a:buAutoNum type="arabicPeriod" startAt="3"/>
              <a:defRPr/>
            </a:pPr>
            <a:r>
              <a:rPr lang="en-US" altLang="zh-CN" dirty="0" smtClean="0"/>
              <a:t>Pensions </a:t>
            </a:r>
            <a:r>
              <a:rPr lang="en-US" altLang="zh-CN" dirty="0" smtClean="0"/>
              <a:t>are linked to inflation, whereas they should be linked to the cost of living.</a:t>
            </a:r>
          </a:p>
          <a:p>
            <a:pPr eaLnBrk="1" hangingPunct="1">
              <a:lnSpc>
                <a:spcPct val="80000"/>
              </a:lnSpc>
              <a:buNone/>
              <a:defRPr/>
            </a:pPr>
            <a:r>
              <a:rPr lang="zh-CN" altLang="en-US" sz="2400" dirty="0" smtClean="0">
                <a:solidFill>
                  <a:srgbClr val="0070C0"/>
                </a:solidFill>
              </a:rPr>
              <a:t>    </a:t>
            </a:r>
            <a:r>
              <a:rPr lang="zh-CN" altLang="en-US" sz="2400" dirty="0" smtClean="0">
                <a:solidFill>
                  <a:srgbClr val="0070C0"/>
                </a:solidFill>
              </a:rPr>
              <a:t>   养老金</a:t>
            </a:r>
            <a:r>
              <a:rPr lang="zh-CN" altLang="en-US" sz="2400" dirty="0" smtClean="0">
                <a:solidFill>
                  <a:srgbClr val="0070C0"/>
                </a:solidFill>
              </a:rPr>
              <a:t>与通货膨胀挂钩，然而它们其实应该和生活费用挂钩。</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339579"/>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6321" name="Picture 1" descr="C:\Users\zhao\AppData\Roaming\Tencent\Users\27957503\QQ\WinTemp\RichOle\YNHC5)Q}X_{~PI%DLFH{[~9.png"/>
          <p:cNvPicPr>
            <a:picLocks noChangeAspect="1" noChangeArrowheads="1"/>
          </p:cNvPicPr>
          <p:nvPr/>
        </p:nvPicPr>
        <p:blipFill>
          <a:blip r:embed="rId6" cstate="print"/>
          <a:srcRect/>
          <a:stretch>
            <a:fillRect/>
          </a:stretch>
        </p:blipFill>
        <p:spPr bwMode="auto">
          <a:xfrm>
            <a:off x="2133601" y="724989"/>
            <a:ext cx="1181100" cy="22860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72761" y="6203950"/>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outspoken</a:t>
            </a:r>
            <a:r>
              <a:rPr lang="en-US" b="1" dirty="0" smtClean="0"/>
              <a:t> </a:t>
            </a:r>
            <a:r>
              <a:rPr lang="en-US" dirty="0" smtClean="0"/>
              <a:t>                              </a:t>
            </a:r>
            <a:r>
              <a:rPr lang="en-US" i="1" dirty="0" smtClean="0">
                <a:solidFill>
                  <a:srgbClr val="C00000"/>
                </a:solidFill>
              </a:rPr>
              <a:t>a.</a:t>
            </a:r>
            <a:r>
              <a:rPr lang="en-US" i="1" dirty="0" smtClean="0"/>
              <a:t> </a:t>
            </a:r>
            <a:r>
              <a:rPr lang="en-US" dirty="0" smtClean="0"/>
              <a:t>an outspoken person states their opinion honestly, even if other people do not like it </a:t>
            </a:r>
            <a:r>
              <a:rPr lang="zh-CN" altLang="en-US" sz="2400" dirty="0" smtClean="0">
                <a:solidFill>
                  <a:srgbClr val="0070C0"/>
                </a:solidFill>
              </a:rPr>
              <a:t>直言的；坦率的</a:t>
            </a:r>
            <a:endParaRPr lang="en-US" dirty="0" smtClean="0">
              <a:solidFill>
                <a:srgbClr val="0070C0"/>
              </a:solidFill>
            </a:endParaRPr>
          </a:p>
          <a:p>
            <a:pPr algn="just" eaLnBrk="1" hangingPunct="1">
              <a:lnSpc>
                <a:spcPct val="100000"/>
              </a:lnSpc>
              <a:buSzPct val="120000"/>
              <a:buFont typeface="Arial" pitchFamily="34" charset="0"/>
              <a:buNone/>
            </a:pPr>
            <a:r>
              <a:rPr lang="en-US" altLang="zh-CN" i="1" dirty="0" smtClean="0"/>
              <a:t>e.g. </a:t>
            </a:r>
          </a:p>
          <a:p>
            <a:pPr marL="515937" indent="-514350" algn="just" eaLnBrk="1" hangingPunct="1">
              <a:lnSpc>
                <a:spcPct val="100000"/>
              </a:lnSpc>
              <a:buSzPct val="100000"/>
              <a:buFont typeface="+mj-lt"/>
              <a:buAutoNum type="arabicPeriod"/>
            </a:pPr>
            <a:r>
              <a:rPr lang="en-US" altLang="zh-CN" dirty="0" smtClean="0"/>
              <a:t>I </a:t>
            </a:r>
            <a:r>
              <a:rPr lang="en-US" altLang="zh-CN" dirty="0" smtClean="0"/>
              <a:t>am sure he is an outspoken critic of the country’s human rights policies. </a:t>
            </a:r>
          </a:p>
          <a:p>
            <a:pPr algn="just"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a:t>
            </a:r>
            <a:r>
              <a:rPr lang="zh-CN" altLang="en-US" sz="2400" dirty="0" smtClean="0">
                <a:solidFill>
                  <a:schemeClr val="hlink"/>
                </a:solidFill>
              </a:rPr>
              <a:t>肯定他是一位对该国人权政策直言不讳的评论家。</a:t>
            </a:r>
            <a:endParaRPr lang="en-US" altLang="zh-CN" sz="2400" dirty="0" smtClean="0">
              <a:solidFill>
                <a:schemeClr val="hlink"/>
              </a:solidFill>
            </a:endParaRPr>
          </a:p>
          <a:p>
            <a:pPr marL="515937" indent="-514350" algn="just" eaLnBrk="1" hangingPunct="1">
              <a:lnSpc>
                <a:spcPct val="100000"/>
              </a:lnSpc>
              <a:buSzPct val="100000"/>
              <a:buFont typeface="+mj-lt"/>
              <a:buAutoNum type="arabicPeriod" startAt="2"/>
            </a:pPr>
            <a:r>
              <a:rPr lang="en-US" altLang="zh-CN" dirty="0" smtClean="0"/>
              <a:t>He </a:t>
            </a:r>
            <a:r>
              <a:rPr lang="en-US" altLang="zh-CN" dirty="0" smtClean="0"/>
              <a:t>became an outspoken opponent of the old educational system.</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他</a:t>
            </a:r>
            <a:r>
              <a:rPr lang="zh-CN" altLang="en-US" sz="2400" dirty="0" smtClean="0">
                <a:solidFill>
                  <a:schemeClr val="hlink"/>
                </a:solidFill>
              </a:rPr>
              <a:t>直言不讳地抨击旧的教育体制。</a:t>
            </a:r>
            <a:endParaRPr lang="zh-CN" altLang="en-US" dirty="0" smtClean="0"/>
          </a:p>
          <a:p>
            <a:pPr eaLnBrk="1" hangingPunct="1">
              <a:lnSpc>
                <a:spcPct val="100000"/>
              </a:lnSpc>
              <a:buSzPct val="90000"/>
              <a:buFont typeface="Wingdings" pitchFamily="2" charset="2"/>
              <a:buNone/>
            </a:pPr>
            <a:r>
              <a:rPr lang="en-US" altLang="zh-CN" b="1" dirty="0" smtClean="0">
                <a:solidFill>
                  <a:schemeClr val="accent6">
                    <a:lumMod val="50000"/>
                  </a:schemeClr>
                </a:solidFill>
              </a:rPr>
              <a:t>Word family: </a:t>
            </a:r>
            <a:r>
              <a:rPr lang="en-US" altLang="zh-CN" b="1" dirty="0" smtClean="0"/>
              <a:t>outspokenly</a:t>
            </a:r>
            <a:r>
              <a:rPr lang="en-US" altLang="zh-CN" dirty="0" smtClean="0"/>
              <a:t>  </a:t>
            </a:r>
            <a:r>
              <a:rPr lang="en-US" altLang="zh-CN" i="1" dirty="0" err="1" smtClean="0">
                <a:solidFill>
                  <a:srgbClr val="C00000"/>
                </a:solidFill>
              </a:rPr>
              <a:t>ad.</a:t>
            </a:r>
            <a:r>
              <a:rPr lang="en-US" altLang="zh-CN" dirty="0" smtClean="0">
                <a:solidFill>
                  <a:srgbClr val="C00000"/>
                </a:solidFill>
              </a:rPr>
              <a:t>     </a:t>
            </a:r>
            <a:r>
              <a:rPr lang="en-US" altLang="zh-CN" b="1" dirty="0" smtClean="0"/>
              <a:t>outspokenness  </a:t>
            </a:r>
            <a:r>
              <a:rPr lang="en-US" altLang="zh-CN" i="1" dirty="0" smtClean="0">
                <a:solidFill>
                  <a:srgbClr val="C00000"/>
                </a:solidFill>
              </a:rPr>
              <a:t>n.</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5297" name="Picture 1" descr="C:\Users\zhao\AppData\Roaming\Tencent\Users\27957503\QQ\WinTemp\RichOle\_A)01F58WW(D0NHT}C02)W1.png"/>
          <p:cNvPicPr>
            <a:picLocks noChangeAspect="1" noChangeArrowheads="1"/>
          </p:cNvPicPr>
          <p:nvPr/>
        </p:nvPicPr>
        <p:blipFill>
          <a:blip r:embed="rId6" cstate="print"/>
          <a:srcRect/>
          <a:stretch>
            <a:fillRect/>
          </a:stretch>
        </p:blipFill>
        <p:spPr bwMode="auto">
          <a:xfrm>
            <a:off x="2475411" y="805543"/>
            <a:ext cx="1743075" cy="276225"/>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squabble</a:t>
            </a:r>
            <a:endParaRPr lang="en-US" sz="3200" dirty="0" smtClean="0"/>
          </a:p>
          <a:p>
            <a:pPr algn="just" eaLnBrk="1" hangingPunct="1">
              <a:lnSpc>
                <a:spcPct val="100000"/>
              </a:lnSpc>
              <a:buSzPct val="120000"/>
              <a:buFont typeface="Arial" pitchFamily="34" charset="0"/>
              <a:buNone/>
            </a:pPr>
            <a:r>
              <a:rPr lang="en-US" altLang="zh-CN" b="1" dirty="0" smtClean="0"/>
              <a:t>1. </a:t>
            </a:r>
            <a:r>
              <a:rPr lang="en-US" altLang="zh-CN" i="1" dirty="0" smtClean="0">
                <a:solidFill>
                  <a:srgbClr val="C00000"/>
                </a:solidFill>
              </a:rPr>
              <a:t>n.</a:t>
            </a:r>
            <a:r>
              <a:rPr lang="en-US" altLang="zh-CN" dirty="0" smtClean="0">
                <a:solidFill>
                  <a:srgbClr val="C00000"/>
                </a:solidFill>
              </a:rPr>
              <a:t> [C]  </a:t>
            </a:r>
            <a:r>
              <a:rPr lang="en-US" altLang="zh-CN" dirty="0" smtClean="0"/>
              <a:t>a </a:t>
            </a:r>
            <a:r>
              <a:rPr lang="en-US" altLang="en-US" dirty="0" smtClean="0">
                <a:ea typeface="宋体" pitchFamily="2" charset="-122"/>
              </a:rPr>
              <a:t>quarrel about </a:t>
            </a:r>
            <a:r>
              <a:rPr lang="en-US" altLang="en-US" dirty="0" err="1" smtClean="0">
                <a:ea typeface="宋体" pitchFamily="2" charset="-122"/>
              </a:rPr>
              <a:t>s</a:t>
            </a:r>
            <a:r>
              <a:rPr lang="en-US" altLang="zh-CN" dirty="0" err="1" smtClean="0"/>
              <a:t>th</a:t>
            </a:r>
            <a:r>
              <a:rPr lang="en-US" altLang="zh-CN" dirty="0" smtClean="0"/>
              <a:t>.</a:t>
            </a:r>
            <a:r>
              <a:rPr lang="en-US" altLang="en-US" dirty="0" smtClean="0">
                <a:ea typeface="宋体" pitchFamily="2" charset="-122"/>
              </a:rPr>
              <a:t> unimportant</a:t>
            </a:r>
            <a:r>
              <a:rPr lang="en-US" altLang="zh-CN" dirty="0" smtClean="0"/>
              <a:t> </a:t>
            </a:r>
            <a:r>
              <a:rPr lang="zh-CN" altLang="en-US" sz="2400" dirty="0" smtClean="0">
                <a:solidFill>
                  <a:schemeClr val="hlink"/>
                </a:solidFill>
              </a:rPr>
              <a:t>争吵；口角</a:t>
            </a:r>
            <a:endParaRPr lang="zh-CN" altLang="en-US" sz="2400" dirty="0" smtClean="0">
              <a:solidFill>
                <a:schemeClr val="hlink"/>
              </a:solidFill>
            </a:endParaRPr>
          </a:p>
          <a:p>
            <a:pPr algn="just" eaLnBrk="1" hangingPunct="1">
              <a:lnSpc>
                <a:spcPct val="100000"/>
              </a:lnSpc>
              <a:buSzPct val="120000"/>
              <a:buFont typeface="Arial" pitchFamily="34" charset="0"/>
              <a:buNone/>
            </a:pPr>
            <a:r>
              <a:rPr lang="en-US" altLang="zh-CN" i="1" dirty="0" smtClean="0"/>
              <a:t>e.g. </a:t>
            </a:r>
            <a:r>
              <a:rPr lang="en-US" altLang="zh-CN" dirty="0" smtClean="0"/>
              <a:t>I always have to settle squabbles between the children. </a:t>
            </a:r>
          </a:p>
          <a:p>
            <a:pPr eaLnBrk="1" hangingPunct="1">
              <a:lnSpc>
                <a:spcPct val="100000"/>
              </a:lnSpc>
              <a:buSzPct val="120000"/>
              <a:buFont typeface="Arial" pitchFamily="34" charset="0"/>
              <a:buNone/>
            </a:pPr>
            <a:r>
              <a:rPr lang="zh-CN" altLang="en-US" sz="2400" dirty="0" smtClean="0">
                <a:solidFill>
                  <a:schemeClr val="hlink"/>
                </a:solidFill>
              </a:rPr>
              <a:t>        我总是得平息孩子间的争吵。</a:t>
            </a:r>
            <a:endParaRPr lang="en-US" altLang="zh-CN" sz="2400" dirty="0" smtClean="0">
              <a:solidFill>
                <a:schemeClr val="hlink"/>
              </a:solidFill>
            </a:endParaRPr>
          </a:p>
          <a:p>
            <a:pPr algn="just" eaLnBrk="1" hangingPunct="1">
              <a:lnSpc>
                <a:spcPct val="100000"/>
              </a:lnSpc>
              <a:buSzPct val="120000"/>
              <a:buNone/>
            </a:pPr>
            <a:r>
              <a:rPr lang="en-US" altLang="zh-CN" b="1" dirty="0" smtClean="0"/>
              <a:t>2. </a:t>
            </a:r>
            <a:r>
              <a:rPr lang="en-US" altLang="zh-CN" i="1" dirty="0" smtClean="0">
                <a:solidFill>
                  <a:srgbClr val="C00000"/>
                </a:solidFill>
              </a:rPr>
              <a:t>vi.</a:t>
            </a:r>
            <a:r>
              <a:rPr lang="en-US" altLang="zh-CN" dirty="0" smtClean="0"/>
              <a:t> </a:t>
            </a:r>
            <a:r>
              <a:rPr lang="en-US" altLang="zh-CN" dirty="0"/>
              <a:t>to </a:t>
            </a:r>
            <a:r>
              <a:rPr lang="en-US" altLang="zh-CN" dirty="0" smtClean="0"/>
              <a:t>argue </a:t>
            </a:r>
            <a:r>
              <a:rPr lang="en-US" altLang="zh-CN" dirty="0" smtClean="0"/>
              <a:t>with sb. about </a:t>
            </a:r>
            <a:r>
              <a:rPr lang="en-US" altLang="zh-CN" dirty="0" err="1" smtClean="0"/>
              <a:t>sth</a:t>
            </a:r>
            <a:r>
              <a:rPr lang="en-US" altLang="zh-CN" dirty="0" smtClean="0"/>
              <a:t>. that is not important</a:t>
            </a:r>
            <a:r>
              <a:rPr lang="zh-CN" altLang="en-US" sz="2400" dirty="0" smtClean="0">
                <a:solidFill>
                  <a:schemeClr val="hlink"/>
                </a:solidFill>
              </a:rPr>
              <a:t>（为琐事）争吵，发生口角</a:t>
            </a:r>
            <a:endParaRPr lang="en-US" altLang="zh-CN" dirty="0" smtClean="0"/>
          </a:p>
          <a:p>
            <a:pPr algn="just"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r>
              <a:rPr lang="en-US" altLang="zh-CN" dirty="0" smtClean="0"/>
              <a:t>The kids are still squabbling about whose turn it is to </a:t>
            </a:r>
            <a:endParaRPr lang="en-US" altLang="zh-CN" dirty="0" smtClean="0"/>
          </a:p>
          <a:p>
            <a:pPr algn="just" eaLnBrk="1" hangingPunct="1">
              <a:lnSpc>
                <a:spcPct val="100000"/>
              </a:lnSpc>
              <a:buSzPct val="120000"/>
              <a:buFont typeface="Arial" pitchFamily="34" charset="0"/>
              <a:buNone/>
            </a:pPr>
            <a:r>
              <a:rPr lang="en-US" altLang="zh-CN" dirty="0"/>
              <a:t> </a:t>
            </a:r>
            <a:r>
              <a:rPr lang="en-US" altLang="zh-CN" dirty="0" smtClean="0"/>
              <a:t>       </a:t>
            </a:r>
            <a:r>
              <a:rPr lang="en-US" altLang="zh-CN" dirty="0" smtClean="0"/>
              <a:t>wash </a:t>
            </a:r>
            <a:r>
              <a:rPr lang="en-US" altLang="zh-CN" dirty="0" smtClean="0"/>
              <a:t>the dishes.</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孩子们</a:t>
            </a:r>
            <a:r>
              <a:rPr lang="zh-CN" altLang="en-US" sz="2400" dirty="0" smtClean="0">
                <a:solidFill>
                  <a:schemeClr val="hlink"/>
                </a:solidFill>
              </a:rPr>
              <a:t>仍然在为该轮到谁洗碗而争吵。</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4273" name="Picture 1" descr="C:\Users\zhao\AppData\Roaming\Tencent\Users\27957503\QQ\WinTemp\RichOle\%`RPFV40(9TXEZ}M_5U%X18.png"/>
          <p:cNvPicPr>
            <a:picLocks noChangeAspect="1" noChangeArrowheads="1"/>
          </p:cNvPicPr>
          <p:nvPr/>
        </p:nvPicPr>
        <p:blipFill>
          <a:blip r:embed="rId6" cstate="print"/>
          <a:srcRect/>
          <a:stretch>
            <a:fillRect/>
          </a:stretch>
        </p:blipFill>
        <p:spPr bwMode="auto">
          <a:xfrm>
            <a:off x="2340428" y="772885"/>
            <a:ext cx="1143000" cy="22860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eaLnBrk="1" hangingPunct="1">
              <a:lnSpc>
                <a:spcPct val="80000"/>
              </a:lnSpc>
              <a:buSzPct val="120000"/>
              <a:buNone/>
            </a:pPr>
            <a:r>
              <a:rPr lang="en-US" sz="3200" b="1" dirty="0" smtClean="0"/>
              <a:t>mood </a:t>
            </a:r>
            <a:r>
              <a:rPr lang="en-US" dirty="0" smtClean="0"/>
              <a:t>                  </a:t>
            </a:r>
            <a:r>
              <a:rPr lang="en-US" i="1" dirty="0" smtClean="0">
                <a:solidFill>
                  <a:srgbClr val="C00000"/>
                </a:solidFill>
              </a:rPr>
              <a:t>n. </a:t>
            </a:r>
            <a:r>
              <a:rPr lang="en-US" dirty="0" smtClean="0">
                <a:solidFill>
                  <a:srgbClr val="C00000"/>
                </a:solidFill>
              </a:rPr>
              <a:t>[C, U] </a:t>
            </a:r>
            <a:r>
              <a:rPr lang="en-US" dirty="0" smtClean="0"/>
              <a:t>the way sb. is feeling, for example whether they are happy, sad, or angry </a:t>
            </a:r>
            <a:r>
              <a:rPr lang="zh-CN" altLang="en-US" sz="2400" dirty="0" smtClean="0">
                <a:solidFill>
                  <a:srgbClr val="0070C0"/>
                </a:solidFill>
              </a:rPr>
              <a:t>心情；心境；情绪</a:t>
            </a:r>
            <a:endParaRPr lang="en-US" dirty="0" smtClean="0">
              <a:solidFill>
                <a:srgbClr val="0070C0"/>
              </a:solidFill>
            </a:endParaRPr>
          </a:p>
          <a:p>
            <a:pPr eaLnBrk="1" hangingPunct="1">
              <a:lnSpc>
                <a:spcPct val="80000"/>
              </a:lnSpc>
              <a:buSzPct val="120000"/>
              <a:buFont typeface="Arial" pitchFamily="34" charset="0"/>
              <a:buNone/>
            </a:pPr>
            <a:r>
              <a:rPr lang="en-US" altLang="zh-CN" i="1" dirty="0" smtClean="0"/>
              <a:t>e.g.</a:t>
            </a:r>
          </a:p>
          <a:p>
            <a:pPr marL="515937" indent="-514350" algn="just" eaLnBrk="1" hangingPunct="1">
              <a:lnSpc>
                <a:spcPct val="80000"/>
              </a:lnSpc>
              <a:buSzPct val="100000"/>
              <a:buFont typeface="+mj-lt"/>
              <a:buAutoNum type="arabicPeriod"/>
            </a:pPr>
            <a:r>
              <a:rPr lang="en-US" altLang="zh-CN" dirty="0" smtClean="0"/>
              <a:t>His </a:t>
            </a:r>
            <a:r>
              <a:rPr lang="en-US" altLang="zh-CN" dirty="0" smtClean="0"/>
              <a:t>moods change very quickly — one moment he’s cheerful and the next he’s sunk in despair. </a:t>
            </a:r>
            <a:endParaRPr lang="en-US" altLang="zh-CN" i="1" dirty="0" smtClean="0">
              <a:solidFill>
                <a:srgbClr val="663300"/>
              </a:solidFill>
            </a:endParaRPr>
          </a:p>
          <a:p>
            <a:pPr eaLnBrk="1" hangingPunct="1">
              <a:lnSpc>
                <a:spcPct val="8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他</a:t>
            </a:r>
            <a:r>
              <a:rPr lang="zh-CN" altLang="en-US" sz="2400" dirty="0" smtClean="0">
                <a:solidFill>
                  <a:schemeClr val="hlink"/>
                </a:solidFill>
              </a:rPr>
              <a:t>的情绪</a:t>
            </a:r>
            <a:r>
              <a:rPr lang="zh-CN" altLang="en-US" sz="2400" dirty="0" smtClean="0">
                <a:solidFill>
                  <a:schemeClr val="hlink"/>
                </a:solidFill>
              </a:rPr>
              <a:t>变化无常</a:t>
            </a:r>
            <a:r>
              <a:rPr lang="en-US" altLang="zh-CN" sz="2400" dirty="0" smtClean="0">
                <a:solidFill>
                  <a:schemeClr val="hlink"/>
                </a:solidFill>
              </a:rPr>
              <a:t>——</a:t>
            </a:r>
            <a:r>
              <a:rPr lang="zh-CN" altLang="en-US" sz="2400" dirty="0" smtClean="0">
                <a:solidFill>
                  <a:schemeClr val="hlink"/>
                </a:solidFill>
              </a:rPr>
              <a:t>一会儿</a:t>
            </a:r>
            <a:r>
              <a:rPr lang="zh-CN" altLang="en-US" sz="2400" dirty="0" smtClean="0">
                <a:solidFill>
                  <a:schemeClr val="hlink"/>
                </a:solidFill>
              </a:rPr>
              <a:t>兴高采烈，一会儿又垂头丧气。</a:t>
            </a:r>
            <a:endParaRPr lang="en-US" altLang="zh-CN" sz="2400" i="1" dirty="0" smtClean="0">
              <a:solidFill>
                <a:srgbClr val="0000CC"/>
              </a:solidFill>
            </a:endParaRPr>
          </a:p>
          <a:p>
            <a:pPr marL="515937" indent="-514350" eaLnBrk="1" hangingPunct="1">
              <a:lnSpc>
                <a:spcPct val="80000"/>
              </a:lnSpc>
              <a:buSzPct val="100000"/>
              <a:buFont typeface="+mj-lt"/>
              <a:buAutoNum type="arabicPeriod" startAt="2"/>
            </a:pPr>
            <a:r>
              <a:rPr lang="en-US" altLang="zh-CN" dirty="0" smtClean="0"/>
              <a:t>It </a:t>
            </a:r>
            <a:r>
              <a:rPr lang="en-US" altLang="zh-CN" dirty="0" smtClean="0"/>
              <a:t>was Christmas and everyone was in festive mood. </a:t>
            </a:r>
          </a:p>
          <a:p>
            <a:pPr eaLnBrk="1" hangingPunct="1">
              <a:lnSpc>
                <a:spcPct val="8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当时</a:t>
            </a:r>
            <a:r>
              <a:rPr lang="zh-CN" altLang="en-US" sz="2400" dirty="0" smtClean="0">
                <a:solidFill>
                  <a:schemeClr val="hlink"/>
                </a:solidFill>
              </a:rPr>
              <a:t>是圣诞节，每个人都沉浸在节日的欢乐中。</a:t>
            </a:r>
          </a:p>
          <a:p>
            <a:pPr algn="just" eaLnBrk="1" hangingPunct="1">
              <a:lnSpc>
                <a:spcPct val="80000"/>
              </a:lnSpc>
              <a:buSzPct val="90000"/>
              <a:buFont typeface="Wingdings" pitchFamily="2" charset="2"/>
              <a:buChar char="Ø"/>
            </a:pPr>
            <a:r>
              <a:rPr lang="en-US" altLang="zh-CN" b="1" dirty="0" smtClean="0"/>
              <a:t>put sb. in a good / bad mood:</a:t>
            </a:r>
            <a:r>
              <a:rPr lang="en-US" altLang="zh-CN" dirty="0" smtClean="0"/>
              <a:t> </a:t>
            </a:r>
            <a:r>
              <a:rPr lang="en-US" altLang="zh-CN" dirty="0" smtClean="0"/>
              <a:t> to make </a:t>
            </a:r>
            <a:r>
              <a:rPr lang="en-US" altLang="zh-CN" dirty="0" smtClean="0"/>
              <a:t>them feel happy or annoyed  </a:t>
            </a:r>
            <a:r>
              <a:rPr lang="zh-CN" altLang="en-US" sz="2400" dirty="0" smtClean="0">
                <a:solidFill>
                  <a:schemeClr val="hlink"/>
                </a:solidFill>
              </a:rPr>
              <a:t>使某人心情愉快 </a:t>
            </a:r>
            <a:r>
              <a:rPr lang="en-US" altLang="zh-CN" sz="2400" dirty="0" smtClean="0">
                <a:solidFill>
                  <a:schemeClr val="hlink"/>
                </a:solidFill>
              </a:rPr>
              <a:t>/ </a:t>
            </a:r>
            <a:r>
              <a:rPr lang="zh-CN" altLang="en-US" sz="2400" dirty="0" smtClean="0">
                <a:solidFill>
                  <a:schemeClr val="hlink"/>
                </a:solidFill>
              </a:rPr>
              <a:t>不愉快</a:t>
            </a:r>
            <a:r>
              <a:rPr lang="zh-CN" altLang="en-US" dirty="0" smtClean="0"/>
              <a:t> </a:t>
            </a:r>
            <a:endParaRPr lang="en-US" altLang="zh-CN" dirty="0" smtClean="0"/>
          </a:p>
          <a:p>
            <a:pPr eaLnBrk="1" hangingPunct="1">
              <a:lnSpc>
                <a:spcPct val="80000"/>
              </a:lnSpc>
              <a:buSzPct val="90000"/>
              <a:buFont typeface="Wingdings" pitchFamily="2" charset="2"/>
              <a:buNone/>
            </a:pPr>
            <a:r>
              <a:rPr lang="en-US" altLang="zh-CN" i="1" dirty="0" smtClean="0"/>
              <a:t>e.g. </a:t>
            </a:r>
            <a:r>
              <a:rPr lang="en-US" altLang="zh-CN" dirty="0" smtClean="0"/>
              <a:t>I’d been stunk in the traffic for hours, which put me in a </a:t>
            </a:r>
            <a:endParaRPr lang="en-US" altLang="zh-CN" dirty="0" smtClean="0"/>
          </a:p>
          <a:p>
            <a:pPr eaLnBrk="1" hangingPunct="1">
              <a:lnSpc>
                <a:spcPct val="80000"/>
              </a:lnSpc>
              <a:buSzPct val="90000"/>
              <a:buFont typeface="Wingdings" pitchFamily="2" charset="2"/>
              <a:buNone/>
            </a:pPr>
            <a:r>
              <a:rPr lang="en-US" altLang="zh-CN" dirty="0"/>
              <a:t> </a:t>
            </a:r>
            <a:r>
              <a:rPr lang="en-US" altLang="zh-CN" dirty="0" smtClean="0"/>
              <a:t>      </a:t>
            </a:r>
            <a:r>
              <a:rPr lang="en-US" altLang="zh-CN" dirty="0" smtClean="0"/>
              <a:t>really </a:t>
            </a:r>
            <a:r>
              <a:rPr lang="en-US" altLang="zh-CN" dirty="0" smtClean="0"/>
              <a:t>bad mood. </a:t>
            </a:r>
          </a:p>
          <a:p>
            <a:pPr eaLnBrk="1" hangingPunct="1">
              <a:lnSpc>
                <a:spcPct val="8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a:t>
            </a:r>
            <a:r>
              <a:rPr lang="zh-CN" altLang="en-US" sz="2400" dirty="0" smtClean="0">
                <a:solidFill>
                  <a:schemeClr val="hlink"/>
                </a:solidFill>
              </a:rPr>
              <a:t>被困在车流中好几个小时，心情坏透了。</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3249" name="Picture 1" descr="C:\Users\zhao\AppData\Roaming\Tencent\Users\27957503\QQ\WinTemp\RichOle\H2G7K)PY4XG6D`BKT(K1P1E.png"/>
          <p:cNvPicPr>
            <a:picLocks noChangeAspect="1" noChangeArrowheads="1"/>
          </p:cNvPicPr>
          <p:nvPr/>
        </p:nvPicPr>
        <p:blipFill>
          <a:blip r:embed="rId6" cstate="print"/>
          <a:srcRect/>
          <a:stretch>
            <a:fillRect/>
          </a:stretch>
        </p:blipFill>
        <p:spPr bwMode="auto">
          <a:xfrm>
            <a:off x="1698171" y="740229"/>
            <a:ext cx="819150" cy="2476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animEffect transition="in" filter="dissolve">
                                      <p:cBhvr>
                                        <p:cTn id="20" dur="500"/>
                                        <p:tgtEl>
                                          <p:spTgt spid="15">
                                            <p:txEl>
                                              <p:pRg st="7" end="7"/>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animEffect transition="in" filter="dissolve">
                                      <p:cBhvr>
                                        <p:cTn id="23" dur="500"/>
                                        <p:tgtEl>
                                          <p:spTgt spid="15">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5">
                                            <p:txEl>
                                              <p:pRg st="9" end="9"/>
                                            </p:txEl>
                                          </p:spTgt>
                                        </p:tgtEl>
                                        <p:attrNameLst>
                                          <p:attrName>style.visibility</p:attrName>
                                        </p:attrNameLst>
                                      </p:cBhvr>
                                      <p:to>
                                        <p:strVal val="visible"/>
                                      </p:to>
                                    </p:set>
                                    <p:animEffect transition="in" filter="dissolve">
                                      <p:cBhvr>
                                        <p:cTn id="28" dur="500"/>
                                        <p:tgtEl>
                                          <p:spTgt spid="15">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protective </a:t>
            </a:r>
            <a:r>
              <a:rPr lang="en-US" dirty="0" smtClean="0"/>
              <a:t>                            </a:t>
            </a:r>
            <a:r>
              <a:rPr lang="en-US" i="1" dirty="0" smtClean="0">
                <a:solidFill>
                  <a:srgbClr val="C00000"/>
                </a:solidFill>
              </a:rPr>
              <a:t>a.</a:t>
            </a:r>
            <a:r>
              <a:rPr lang="en-US" i="1" dirty="0" smtClean="0"/>
              <a:t> </a:t>
            </a:r>
            <a:r>
              <a:rPr lang="en-US" dirty="0" smtClean="0"/>
              <a:t>wanting to protect s</a:t>
            </a:r>
            <a:r>
              <a:rPr lang="en-US" altLang="zh-CN" dirty="0" smtClean="0"/>
              <a:t>b.</a:t>
            </a:r>
            <a:r>
              <a:rPr lang="en-US" dirty="0" smtClean="0"/>
              <a:t> from being harmed or hurt </a:t>
            </a:r>
            <a:r>
              <a:rPr lang="zh-CN" altLang="en-US" sz="2400" dirty="0" smtClean="0">
                <a:solidFill>
                  <a:srgbClr val="0070C0"/>
                </a:solidFill>
              </a:rPr>
              <a:t>爱护的；保护（性）的</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marL="515937" indent="-514350" eaLnBrk="1" hangingPunct="1">
              <a:lnSpc>
                <a:spcPct val="100000"/>
              </a:lnSpc>
              <a:buSzPct val="100000"/>
              <a:buFont typeface="+mj-lt"/>
              <a:buAutoNum type="arabicPeriod"/>
            </a:pPr>
            <a:r>
              <a:rPr lang="en-US" altLang="zh-CN" dirty="0" smtClean="0"/>
              <a:t>I </a:t>
            </a:r>
            <a:r>
              <a:rPr lang="en-US" altLang="zh-CN" dirty="0" smtClean="0"/>
              <a:t>can’t help feeling protective towards my kids.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a:t>
            </a:r>
            <a:r>
              <a:rPr lang="zh-CN" altLang="en-US" sz="2400" dirty="0" smtClean="0">
                <a:solidFill>
                  <a:schemeClr val="hlink"/>
                </a:solidFill>
              </a:rPr>
              <a:t>对自己的孩子自然而然地有种保护欲。</a:t>
            </a:r>
          </a:p>
          <a:p>
            <a:pPr marL="515937" indent="-514350" algn="just" eaLnBrk="1" hangingPunct="1">
              <a:lnSpc>
                <a:spcPct val="100000"/>
              </a:lnSpc>
              <a:buSzPct val="100000"/>
              <a:buFont typeface="+mj-lt"/>
              <a:buAutoNum type="arabicPeriod" startAt="2"/>
            </a:pPr>
            <a:r>
              <a:rPr lang="en-US" altLang="zh-CN" dirty="0" smtClean="0"/>
              <a:t>She’s </a:t>
            </a:r>
            <a:r>
              <a:rPr lang="en-US" altLang="zh-CN" dirty="0" smtClean="0"/>
              <a:t>too protective towards her children; she should let them be more independent.</a:t>
            </a:r>
          </a:p>
          <a:p>
            <a:pPr eaLnBrk="1" hangingPunct="1">
              <a:lnSpc>
                <a:spcPct val="100000"/>
              </a:lnSpc>
              <a:buSzPct val="120000"/>
              <a:buFont typeface="Arial" pitchFamily="34" charset="0"/>
              <a:buNone/>
            </a:pPr>
            <a:r>
              <a:rPr lang="zh-CN" altLang="en-US" sz="2400" dirty="0" smtClean="0">
                <a:solidFill>
                  <a:srgbClr val="0070C0"/>
                </a:solidFill>
              </a:rPr>
              <a:t>     </a:t>
            </a:r>
            <a:r>
              <a:rPr lang="zh-CN" altLang="en-US" sz="2400" dirty="0" smtClean="0">
                <a:solidFill>
                  <a:srgbClr val="0070C0"/>
                </a:solidFill>
              </a:rPr>
              <a:t>  她</a:t>
            </a:r>
            <a:r>
              <a:rPr lang="zh-CN" altLang="en-US" sz="2400" dirty="0" smtClean="0">
                <a:solidFill>
                  <a:srgbClr val="0070C0"/>
                </a:solidFill>
              </a:rPr>
              <a:t>对孩子太过于爱护，</a:t>
            </a:r>
            <a:r>
              <a:rPr lang="en-US" altLang="zh-CN" sz="2400" dirty="0" smtClean="0">
                <a:solidFill>
                  <a:srgbClr val="0070C0"/>
                </a:solidFill>
              </a:rPr>
              <a:t> </a:t>
            </a:r>
            <a:r>
              <a:rPr lang="zh-CN" altLang="en-US" sz="2400" dirty="0" smtClean="0">
                <a:solidFill>
                  <a:srgbClr val="0070C0"/>
                </a:solidFill>
              </a:rPr>
              <a:t>她应当给他们更多的独立性。</a:t>
            </a:r>
            <a:endParaRPr lang="zh-CN" altLang="en-US" dirty="0" smtClean="0"/>
          </a:p>
          <a:p>
            <a:pPr eaLnBrk="1" hangingPunct="1">
              <a:lnSpc>
                <a:spcPct val="100000"/>
              </a:lnSpc>
              <a:buSzPct val="90000"/>
              <a:buFont typeface="Wingdings" pitchFamily="2" charset="2"/>
              <a:buNone/>
            </a:pPr>
            <a:r>
              <a:rPr lang="en-US" altLang="zh-CN" b="1" dirty="0" smtClean="0">
                <a:solidFill>
                  <a:schemeClr val="accent6">
                    <a:lumMod val="50000"/>
                  </a:schemeClr>
                </a:solidFill>
              </a:rPr>
              <a:t>Word family: </a:t>
            </a:r>
            <a:r>
              <a:rPr lang="en-US" altLang="zh-CN" b="1" dirty="0" smtClean="0"/>
              <a:t>protectively  </a:t>
            </a:r>
            <a:r>
              <a:rPr lang="en-US" altLang="zh-CN" i="1" dirty="0" err="1" smtClean="0">
                <a:solidFill>
                  <a:srgbClr val="C00000"/>
                </a:solidFill>
              </a:rPr>
              <a:t>ad.</a:t>
            </a:r>
            <a:r>
              <a:rPr lang="en-US" altLang="zh-CN" i="1" dirty="0" smtClean="0">
                <a:solidFill>
                  <a:srgbClr val="663300"/>
                </a:solidFill>
              </a:rPr>
              <a:t>    </a:t>
            </a:r>
            <a:r>
              <a:rPr lang="en-US" altLang="zh-CN" b="1" dirty="0" smtClean="0"/>
              <a:t>protectiveness</a:t>
            </a:r>
            <a:r>
              <a:rPr lang="en-US" altLang="zh-CN" dirty="0" smtClean="0"/>
              <a:t>  </a:t>
            </a:r>
            <a:r>
              <a:rPr lang="en-US" altLang="zh-CN" i="1" dirty="0" smtClean="0">
                <a:solidFill>
                  <a:srgbClr val="C00000"/>
                </a:solidFill>
              </a:rPr>
              <a:t>n.</a:t>
            </a:r>
            <a:r>
              <a:rPr lang="en-US" altLang="zh-CN" dirty="0" smtClean="0">
                <a:solidFill>
                  <a:srgbClr val="C00000"/>
                </a:solidFill>
              </a:rPr>
              <a:t> [U]</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2225" name="Picture 1" descr="C:\Users\zhao\AppData\Roaming\Tencent\Users\27957503\QQ\WinTemp\RichOle\33]98CPO}6POFM9M@){%6RW.png"/>
          <p:cNvPicPr>
            <a:picLocks noChangeAspect="1" noChangeArrowheads="1"/>
          </p:cNvPicPr>
          <p:nvPr/>
        </p:nvPicPr>
        <p:blipFill>
          <a:blip r:embed="rId6" cstate="print"/>
          <a:srcRect/>
          <a:stretch>
            <a:fillRect/>
          </a:stretch>
        </p:blipFill>
        <p:spPr bwMode="auto">
          <a:xfrm>
            <a:off x="2547257" y="816429"/>
            <a:ext cx="1381125" cy="2857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3"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1" y="627063"/>
            <a:ext cx="6018242" cy="6065837"/>
          </a:xfrm>
        </p:spPr>
        <p:txBody>
          <a:bodyPr/>
          <a:lstStyle/>
          <a:p>
            <a:pPr algn="just">
              <a:lnSpc>
                <a:spcPct val="100000"/>
              </a:lnSpc>
              <a:buNone/>
            </a:pPr>
            <a:r>
              <a:rPr lang="en-US" sz="3200" b="1" dirty="0" smtClean="0"/>
              <a:t>stroller </a:t>
            </a:r>
            <a:r>
              <a:rPr lang="en-US" sz="3200" dirty="0" smtClean="0"/>
              <a:t>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lnSpc>
                <a:spcPct val="100000"/>
              </a:lnSpc>
              <a:buNone/>
            </a:pPr>
            <a:r>
              <a:rPr lang="en-US" b="1" dirty="0" smtClean="0"/>
              <a:t>1. </a:t>
            </a:r>
            <a:r>
              <a:rPr lang="en-US" dirty="0" smtClean="0"/>
              <a:t>(</a:t>
            </a:r>
            <a:r>
              <a:rPr lang="en-US" i="1" dirty="0" err="1" smtClean="0"/>
              <a:t>AmE</a:t>
            </a:r>
            <a:r>
              <a:rPr lang="en-US" dirty="0" smtClean="0"/>
              <a:t>) </a:t>
            </a:r>
            <a:r>
              <a:rPr lang="en-US" altLang="zh-CN" dirty="0" smtClean="0"/>
              <a:t>a pushchair for small children </a:t>
            </a:r>
            <a:r>
              <a:rPr lang="zh-CN" altLang="en-US" sz="2400" dirty="0" smtClean="0">
                <a:solidFill>
                  <a:srgbClr val="0070C0"/>
                </a:solidFill>
              </a:rPr>
              <a:t>婴儿手推车</a:t>
            </a:r>
            <a:endParaRPr lang="en-US" dirty="0" smtClean="0">
              <a:solidFill>
                <a:srgbClr val="0070C0"/>
              </a:solidFill>
            </a:endParaRPr>
          </a:p>
          <a:p>
            <a:pPr algn="just" eaLnBrk="1" hangingPunct="1">
              <a:lnSpc>
                <a:spcPct val="100000"/>
              </a:lnSpc>
              <a:spcBef>
                <a:spcPct val="10000"/>
              </a:spcBef>
              <a:buSzPct val="120000"/>
              <a:buNone/>
            </a:pPr>
            <a:r>
              <a:rPr lang="en-US" altLang="zh-CN" i="1" dirty="0" smtClean="0"/>
              <a:t>e.g. </a:t>
            </a:r>
            <a:r>
              <a:rPr lang="en-US" altLang="zh-CN" dirty="0" smtClean="0"/>
              <a:t>It is difficult for her to climb up the </a:t>
            </a:r>
            <a:endParaRPr lang="en-US" altLang="zh-CN" dirty="0" smtClean="0"/>
          </a:p>
          <a:p>
            <a:pPr algn="just" eaLnBrk="1" hangingPunct="1">
              <a:lnSpc>
                <a:spcPct val="100000"/>
              </a:lnSpc>
              <a:spcBef>
                <a:spcPct val="10000"/>
              </a:spcBef>
              <a:buSzPct val="120000"/>
              <a:buNone/>
            </a:pPr>
            <a:r>
              <a:rPr lang="en-US" altLang="zh-CN" dirty="0"/>
              <a:t> </a:t>
            </a:r>
            <a:r>
              <a:rPr lang="en-US" altLang="zh-CN" dirty="0" smtClean="0"/>
              <a:t>       </a:t>
            </a:r>
            <a:r>
              <a:rPr lang="en-US" altLang="zh-CN" dirty="0" smtClean="0"/>
              <a:t>stairs </a:t>
            </a:r>
            <a:r>
              <a:rPr lang="en-US" altLang="zh-CN" dirty="0" smtClean="0"/>
              <a:t>pushing the stroller with the </a:t>
            </a:r>
            <a:endParaRPr lang="en-US" altLang="zh-CN" dirty="0" smtClean="0"/>
          </a:p>
          <a:p>
            <a:pPr algn="just" eaLnBrk="1" hangingPunct="1">
              <a:lnSpc>
                <a:spcPct val="100000"/>
              </a:lnSpc>
              <a:spcBef>
                <a:spcPct val="10000"/>
              </a:spcBef>
              <a:buSzPct val="120000"/>
              <a:buNone/>
            </a:pPr>
            <a:r>
              <a:rPr lang="en-US" altLang="zh-CN" dirty="0"/>
              <a:t> </a:t>
            </a:r>
            <a:r>
              <a:rPr lang="en-US" altLang="zh-CN" dirty="0" smtClean="0"/>
              <a:t>       </a:t>
            </a:r>
            <a:r>
              <a:rPr lang="en-US" altLang="zh-CN" dirty="0" smtClean="0"/>
              <a:t>baby </a:t>
            </a:r>
            <a:r>
              <a:rPr lang="en-US" altLang="zh-CN" dirty="0" smtClean="0"/>
              <a:t>in it.</a:t>
            </a:r>
          </a:p>
          <a:p>
            <a:pPr algn="just" eaLnBrk="1" hangingPunct="1">
              <a:lnSpc>
                <a:spcPct val="100000"/>
              </a:lnSpc>
              <a:spcBef>
                <a:spcPct val="10000"/>
              </a:spcBef>
              <a:buSzPct val="120000"/>
              <a:buNone/>
            </a:pPr>
            <a:r>
              <a:rPr lang="en-US" altLang="zh-CN" sz="2400" dirty="0" smtClean="0">
                <a:solidFill>
                  <a:schemeClr val="hlink"/>
                </a:solidFill>
              </a:rPr>
              <a:t>   </a:t>
            </a:r>
            <a:r>
              <a:rPr lang="en-US" altLang="zh-CN" sz="2400" dirty="0" smtClean="0">
                <a:solidFill>
                  <a:schemeClr val="hlink"/>
                </a:solidFill>
              </a:rPr>
              <a:t>      </a:t>
            </a:r>
            <a:r>
              <a:rPr lang="zh-CN" altLang="en-US" sz="2400" dirty="0" smtClean="0">
                <a:solidFill>
                  <a:schemeClr val="hlink"/>
                </a:solidFill>
              </a:rPr>
              <a:t>推</a:t>
            </a:r>
            <a:r>
              <a:rPr lang="zh-CN" altLang="en-US" sz="2400" dirty="0" smtClean="0">
                <a:solidFill>
                  <a:schemeClr val="hlink"/>
                </a:solidFill>
              </a:rPr>
              <a:t>着里面有个婴儿的手推车爬楼对</a:t>
            </a:r>
            <a:r>
              <a:rPr lang="zh-CN" altLang="en-US" sz="2400" dirty="0" smtClean="0">
                <a:solidFill>
                  <a:schemeClr val="hlink"/>
                </a:solidFill>
              </a:rPr>
              <a:t>她</a:t>
            </a:r>
            <a:endParaRPr lang="en-US" altLang="zh-CN" sz="2400" dirty="0" smtClean="0">
              <a:solidFill>
                <a:schemeClr val="hlink"/>
              </a:solidFill>
            </a:endParaRPr>
          </a:p>
          <a:p>
            <a:pPr algn="just" eaLnBrk="1" hangingPunct="1">
              <a:lnSpc>
                <a:spcPct val="100000"/>
              </a:lnSpc>
              <a:spcBef>
                <a:spcPct val="10000"/>
              </a:spcBef>
              <a:buSzPct val="120000"/>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来说</a:t>
            </a:r>
            <a:r>
              <a:rPr lang="zh-CN" altLang="en-US" sz="2400" dirty="0" smtClean="0">
                <a:solidFill>
                  <a:schemeClr val="hlink"/>
                </a:solidFill>
              </a:rPr>
              <a:t>真困难。</a:t>
            </a:r>
            <a:endParaRPr lang="zh-CN" altLang="en-US" dirty="0" smtClean="0"/>
          </a:p>
          <a:p>
            <a:pPr algn="just">
              <a:lnSpc>
                <a:spcPct val="100000"/>
              </a:lnSpc>
              <a:buNone/>
            </a:pPr>
            <a:r>
              <a:rPr lang="en-US" b="1" dirty="0" smtClean="0"/>
              <a:t>2. </a:t>
            </a:r>
            <a:r>
              <a:rPr lang="en-US" dirty="0" smtClean="0"/>
              <a:t>s</a:t>
            </a:r>
            <a:r>
              <a:rPr lang="en-US" altLang="zh-CN" dirty="0" smtClean="0"/>
              <a:t>b.</a:t>
            </a:r>
            <a:r>
              <a:rPr lang="en-US" dirty="0" smtClean="0"/>
              <a:t> who is having a slow walk for pleasure </a:t>
            </a:r>
            <a:r>
              <a:rPr lang="zh-CN" altLang="en-US" sz="2400" dirty="0" smtClean="0">
                <a:solidFill>
                  <a:srgbClr val="0070C0"/>
                </a:solidFill>
              </a:rPr>
              <a:t>散步者；闲逛者</a:t>
            </a:r>
            <a:endParaRPr lang="en-US" dirty="0" smtClean="0">
              <a:solidFill>
                <a:srgbClr val="0070C0"/>
              </a:solidFill>
            </a:endParaRPr>
          </a:p>
          <a:p>
            <a:pPr algn="just">
              <a:lnSpc>
                <a:spcPct val="100000"/>
              </a:lnSpc>
              <a:spcBef>
                <a:spcPct val="10000"/>
              </a:spcBef>
              <a:buNone/>
            </a:pPr>
            <a:r>
              <a:rPr lang="en-US" altLang="zh-CN" i="1" dirty="0" smtClean="0"/>
              <a:t>e.g.</a:t>
            </a:r>
            <a:r>
              <a:rPr lang="en-US" altLang="zh-CN" dirty="0" smtClean="0"/>
              <a:t> There were many shady gardens </a:t>
            </a:r>
            <a:endParaRPr lang="en-US" altLang="zh-CN" dirty="0" smtClean="0"/>
          </a:p>
          <a:p>
            <a:pPr algn="just">
              <a:lnSpc>
                <a:spcPct val="100000"/>
              </a:lnSpc>
              <a:spcBef>
                <a:spcPct val="10000"/>
              </a:spcBef>
              <a:buNone/>
            </a:pPr>
            <a:r>
              <a:rPr lang="en-US" altLang="zh-CN" dirty="0"/>
              <a:t> </a:t>
            </a:r>
            <a:r>
              <a:rPr lang="en-US" altLang="zh-CN" dirty="0" smtClean="0"/>
              <a:t>       </a:t>
            </a:r>
            <a:r>
              <a:rPr lang="en-US" altLang="zh-CN" dirty="0" smtClean="0"/>
              <a:t>where </a:t>
            </a:r>
            <a:r>
              <a:rPr lang="en-US" altLang="zh-CN" dirty="0" smtClean="0"/>
              <a:t>strollers could relax.</a:t>
            </a:r>
          </a:p>
          <a:p>
            <a:pPr algn="just">
              <a:lnSpc>
                <a:spcPct val="100000"/>
              </a:lnSpc>
              <a:spcBef>
                <a:spcPct val="10000"/>
              </a:spcBef>
              <a:buNone/>
            </a:pPr>
            <a:r>
              <a:rPr lang="zh-CN" altLang="en-US" sz="2400" dirty="0" smtClean="0">
                <a:solidFill>
                  <a:schemeClr val="hlink"/>
                </a:solidFill>
              </a:rPr>
              <a:t>    </a:t>
            </a:r>
            <a:r>
              <a:rPr lang="zh-CN" altLang="en-US" sz="2400" dirty="0" smtClean="0">
                <a:solidFill>
                  <a:schemeClr val="hlink"/>
                </a:solidFill>
              </a:rPr>
              <a:t>     有许多能让散步者放松</a:t>
            </a:r>
            <a:r>
              <a:rPr lang="zh-CN" altLang="en-US" sz="2400" dirty="0" smtClean="0">
                <a:solidFill>
                  <a:schemeClr val="hlink"/>
                </a:solidFill>
              </a:rPr>
              <a:t>的荫凉花园。</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Picture 21"/>
          <p:cNvPicPr>
            <a:picLocks noChangeAspect="1" noChangeArrowheads="1"/>
          </p:cNvPicPr>
          <p:nvPr/>
        </p:nvPicPr>
        <p:blipFill>
          <a:blip r:embed="rId8" cstate="print"/>
          <a:srcRect/>
          <a:stretch>
            <a:fillRect/>
          </a:stretch>
        </p:blipFill>
        <p:spPr bwMode="auto">
          <a:xfrm>
            <a:off x="6250513" y="1664898"/>
            <a:ext cx="2768044" cy="3475636"/>
          </a:xfrm>
          <a:prstGeom prst="rect">
            <a:avLst/>
          </a:prstGeom>
          <a:noFill/>
          <a:ln w="9525">
            <a:noFill/>
            <a:miter lim="800000"/>
            <a:headEnd/>
            <a:tailEnd/>
          </a:ln>
          <a:effectLst/>
        </p:spPr>
      </p:pic>
      <p:pic>
        <p:nvPicPr>
          <p:cNvPr id="51201" name="Picture 1" descr="C:\Users\zhao\AppData\Roaming\Tencent\Users\27957503\QQ\WinTemp\RichOle\3OA$W0D3J0BDL@V%_IZ4UP3.png"/>
          <p:cNvPicPr>
            <a:picLocks noChangeAspect="1" noChangeArrowheads="1"/>
          </p:cNvPicPr>
          <p:nvPr/>
        </p:nvPicPr>
        <p:blipFill>
          <a:blip r:embed="rId9" cstate="print"/>
          <a:srcRect/>
          <a:stretch>
            <a:fillRect/>
          </a:stretch>
        </p:blipFill>
        <p:spPr bwMode="auto">
          <a:xfrm>
            <a:off x="2007326" y="794657"/>
            <a:ext cx="1066800" cy="257175"/>
          </a:xfrm>
          <a:prstGeom prst="rect">
            <a:avLst/>
          </a:prstGeom>
          <a:noFill/>
        </p:spPr>
      </p:pic>
      <p:pic>
        <p:nvPicPr>
          <p:cNvPr id="13"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animEffect transition="in" filter="dissolve">
                                      <p:cBhvr>
                                        <p:cTn id="7" dur="500"/>
                                        <p:tgtEl>
                                          <p:spTgt spid="1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indent="306388">
              <a:buNone/>
            </a:pPr>
            <a:r>
              <a:rPr lang="en-US" altLang="zh-CN" b="1" dirty="0" smtClean="0">
                <a:latin typeface="Palatino Linotype" pitchFamily="18" charset="0"/>
              </a:rPr>
              <a:t>Relative values:</a:t>
            </a:r>
          </a:p>
          <a:p>
            <a:pPr indent="306388">
              <a:buNone/>
            </a:pPr>
            <a:r>
              <a:rPr lang="en-US" altLang="zh-CN" b="1" dirty="0" smtClean="0">
                <a:latin typeface="Palatino Linotype" pitchFamily="18" charset="0"/>
              </a:rPr>
              <a:t>Venus and Serena Williams,</a:t>
            </a:r>
          </a:p>
          <a:p>
            <a:pPr indent="306388">
              <a:buNone/>
            </a:pPr>
            <a:r>
              <a:rPr lang="en-US" altLang="zh-CN" b="1" dirty="0" smtClean="0">
                <a:latin typeface="Palatino Linotype" pitchFamily="18" charset="0"/>
              </a:rPr>
              <a:t>sisters and tennis legends</a:t>
            </a:r>
            <a:endParaRPr lang="zh-CN" altLang="en-US" b="1" dirty="0" smtClean="0">
              <a:latin typeface="Palatino Linotype" pitchFamily="18" charset="0"/>
            </a:endParaRPr>
          </a:p>
          <a:p>
            <a:pPr lvl="1" eaLnBrk="1" hangingPunct="1">
              <a:buFont typeface="Arial" panose="020B0604020202020204" pitchFamily="34" charset="0"/>
              <a:buChar char="•"/>
              <a:defRPr/>
            </a:pPr>
            <a:endParaRPr lang="en-US" altLang="zh-CN"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5" action="ppaction://hlinkfile"/>
          </p:cNvPr>
          <p:cNvPicPr>
            <a:picLocks noChangeAspect="1" noChangeArrowheads="1"/>
          </p:cNvPicPr>
          <p:nvPr/>
        </p:nvPicPr>
        <p:blipFill>
          <a:blip r:embed="rId6" cstate="print"/>
          <a:srcRect/>
          <a:stretch>
            <a:fillRect/>
          </a:stretch>
        </p:blipFill>
        <p:spPr bwMode="auto">
          <a:xfrm>
            <a:off x="8391706" y="684752"/>
            <a:ext cx="476250" cy="533400"/>
          </a:xfrm>
          <a:prstGeom prst="rect">
            <a:avLst/>
          </a:prstGeom>
          <a:noFill/>
          <a:ln w="9525">
            <a:noFill/>
            <a:miter lim="800000"/>
            <a:headEnd/>
            <a:tailEnd/>
          </a:ln>
        </p:spPr>
      </p:pic>
      <p:pic>
        <p:nvPicPr>
          <p:cNvPr id="16385" name="Picture 1" descr="C:\Users\zhao\AppData\Roaming\Tencent\Users\27957503\QQ\WinTemp\RichOle\({9$%$(6EL66ZXP[K9Q5DA6.png"/>
          <p:cNvPicPr>
            <a:picLocks noChangeAspect="1" noChangeArrowheads="1"/>
          </p:cNvPicPr>
          <p:nvPr/>
        </p:nvPicPr>
        <p:blipFill>
          <a:blip r:embed="rId7" cstate="print"/>
          <a:srcRect/>
          <a:stretch>
            <a:fillRect/>
          </a:stretch>
        </p:blipFill>
        <p:spPr bwMode="auto">
          <a:xfrm>
            <a:off x="612475" y="2342594"/>
            <a:ext cx="7958587" cy="4162441"/>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distraction</a:t>
            </a:r>
            <a:r>
              <a:rPr lang="en-US" b="1" dirty="0" smtClean="0"/>
              <a:t> </a:t>
            </a:r>
            <a:r>
              <a:rPr lang="en-US" dirty="0" smtClean="0"/>
              <a:t>                             </a:t>
            </a:r>
            <a:r>
              <a:rPr lang="en-US" i="1" dirty="0" smtClean="0">
                <a:solidFill>
                  <a:srgbClr val="C00000"/>
                </a:solidFill>
              </a:rPr>
              <a:t>n. </a:t>
            </a:r>
            <a:r>
              <a:rPr lang="en-US" dirty="0" smtClean="0">
                <a:solidFill>
                  <a:srgbClr val="C00000"/>
                </a:solidFill>
              </a:rPr>
              <a:t>[C, U] </a:t>
            </a:r>
            <a:r>
              <a:rPr lang="en-US" dirty="0" err="1" smtClean="0"/>
              <a:t>sth</a:t>
            </a:r>
            <a:r>
              <a:rPr lang="en-US" dirty="0" smtClean="0"/>
              <a:t>. that gets your attention and prevents you from concentrating on sth. else </a:t>
            </a:r>
            <a:r>
              <a:rPr lang="zh-CN" altLang="en-US" sz="2400" dirty="0" smtClean="0">
                <a:solidFill>
                  <a:srgbClr val="0070C0"/>
                </a:solidFill>
              </a:rPr>
              <a:t>分散注意力的事物；使人分心的事物</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marL="515937" indent="-514350" algn="just" eaLnBrk="1" hangingPunct="1">
              <a:lnSpc>
                <a:spcPct val="100000"/>
              </a:lnSpc>
              <a:buSzPct val="100000"/>
              <a:buFont typeface="+mj-lt"/>
              <a:buAutoNum type="arabicPeriod"/>
            </a:pPr>
            <a:r>
              <a:rPr lang="en-US" altLang="zh-CN" dirty="0" smtClean="0"/>
              <a:t>I </a:t>
            </a:r>
            <a:r>
              <a:rPr lang="en-US" altLang="zh-CN" dirty="0" smtClean="0"/>
              <a:t>have to study in the </a:t>
            </a:r>
            <a:r>
              <a:rPr lang="en-US" altLang="zh-CN" dirty="0" smtClean="0"/>
              <a:t>library — there </a:t>
            </a:r>
            <a:r>
              <a:rPr lang="en-US" altLang="zh-CN" dirty="0" smtClean="0"/>
              <a:t>are too many distractions at home.</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a:t>
            </a:r>
            <a:r>
              <a:rPr lang="zh-CN" altLang="en-US" sz="2400" dirty="0" smtClean="0">
                <a:solidFill>
                  <a:schemeClr val="hlink"/>
                </a:solidFill>
              </a:rPr>
              <a:t>得在图书馆学习</a:t>
            </a:r>
            <a:r>
              <a:rPr lang="en-US" altLang="zh-CN" sz="2400" dirty="0" smtClean="0">
                <a:solidFill>
                  <a:schemeClr val="hlink"/>
                </a:solidFill>
              </a:rPr>
              <a:t>——</a:t>
            </a:r>
            <a:r>
              <a:rPr lang="zh-CN" altLang="en-US" sz="2400" dirty="0" smtClean="0">
                <a:solidFill>
                  <a:schemeClr val="hlink"/>
                </a:solidFill>
              </a:rPr>
              <a:t>家里让人分心的事太多。</a:t>
            </a:r>
          </a:p>
          <a:p>
            <a:pPr marL="515937" indent="-514350" eaLnBrk="1" hangingPunct="1">
              <a:lnSpc>
                <a:spcPct val="100000"/>
              </a:lnSpc>
              <a:buSzPct val="100000"/>
              <a:buFont typeface="+mj-lt"/>
              <a:buAutoNum type="arabicPeriod" startAt="2"/>
            </a:pPr>
            <a:r>
              <a:rPr lang="en-US" altLang="zh-CN" dirty="0" smtClean="0"/>
              <a:t>The </a:t>
            </a:r>
            <a:r>
              <a:rPr lang="en-US" altLang="zh-CN" dirty="0" smtClean="0"/>
              <a:t>TV is a distraction when </a:t>
            </a:r>
            <a:r>
              <a:rPr lang="en-US" altLang="zh-CN" dirty="0" smtClean="0"/>
              <a:t>I’m </a:t>
            </a:r>
            <a:r>
              <a:rPr lang="en-US" altLang="zh-CN" dirty="0" smtClean="0"/>
              <a:t>working.</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a:t>
            </a:r>
            <a:r>
              <a:rPr lang="zh-CN" altLang="en-US" sz="2400" dirty="0" smtClean="0">
                <a:solidFill>
                  <a:schemeClr val="hlink"/>
                </a:solidFill>
              </a:rPr>
              <a:t>工作的时候， 电视使我分心。</a:t>
            </a:r>
            <a:endParaRPr lang="zh-CN" altLang="en-US" dirty="0" smtClean="0"/>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distract</a:t>
            </a:r>
            <a:r>
              <a:rPr lang="en-US" altLang="zh-CN" b="1" dirty="0" smtClean="0">
                <a:solidFill>
                  <a:schemeClr val="accent6">
                    <a:lumMod val="50000"/>
                  </a:schemeClr>
                </a:solidFill>
              </a:rPr>
              <a:t>  </a:t>
            </a:r>
            <a:r>
              <a:rPr lang="en-US" altLang="zh-CN" i="1" dirty="0" smtClean="0">
                <a:solidFill>
                  <a:srgbClr val="C00000"/>
                </a:solidFill>
              </a:rPr>
              <a:t>v.</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3"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4" action="ppaction://hlinksldjump"/>
          </p:cNvPr>
          <p:cNvPicPr>
            <a:picLocks noChangeAspect="1" noChangeArrowheads="1"/>
          </p:cNvPicPr>
          <p:nvPr/>
        </p:nvPicPr>
        <p:blipFill>
          <a:blip r:embed="rId5" cstate="print"/>
          <a:srcRect/>
          <a:stretch>
            <a:fillRect/>
          </a:stretch>
        </p:blipFill>
        <p:spPr bwMode="auto">
          <a:xfrm>
            <a:off x="7656513" y="47625"/>
            <a:ext cx="558800" cy="393700"/>
          </a:xfrm>
          <a:prstGeom prst="rect">
            <a:avLst/>
          </a:prstGeom>
          <a:noFill/>
          <a:ln w="9525">
            <a:noFill/>
            <a:miter lim="800000"/>
            <a:headEnd/>
            <a:tailEnd/>
          </a:ln>
        </p:spPr>
      </p:pic>
      <p:pic>
        <p:nvPicPr>
          <p:cNvPr id="50177" name="Picture 1" descr="C:\Users\zhao\AppData\Roaming\Tencent\Users\27957503\QQ\WinTemp\RichOle\H1G`FI0{U`QI(IJ4)CTH7CQ.png"/>
          <p:cNvPicPr>
            <a:picLocks noChangeAspect="1" noChangeArrowheads="1"/>
          </p:cNvPicPr>
          <p:nvPr/>
        </p:nvPicPr>
        <p:blipFill>
          <a:blip r:embed="rId6" cstate="print"/>
          <a:srcRect/>
          <a:stretch>
            <a:fillRect/>
          </a:stretch>
        </p:blipFill>
        <p:spPr bwMode="auto">
          <a:xfrm>
            <a:off x="2841171" y="816428"/>
            <a:ext cx="1438275" cy="285750"/>
          </a:xfrm>
          <a:prstGeom prst="rect">
            <a:avLst/>
          </a:prstGeom>
          <a:noFill/>
        </p:spPr>
      </p:pic>
      <p:pic>
        <p:nvPicPr>
          <p:cNvPr id="9" name="图片 1">
            <a:hlinkClick r:id="rId7" action="ppaction://hlinksldjump"/>
          </p:cNvPr>
          <p:cNvPicPr>
            <a:picLocks noChangeAspect="1"/>
          </p:cNvPicPr>
          <p:nvPr/>
        </p:nvPicPr>
        <p:blipFill>
          <a:blip r:embed="rId8" cstate="print"/>
          <a:srcRect/>
          <a:stretch>
            <a:fillRect/>
          </a:stretch>
        </p:blipFill>
        <p:spPr bwMode="auto">
          <a:xfrm>
            <a:off x="8191811" y="6118225"/>
            <a:ext cx="760413" cy="539750"/>
          </a:xfrm>
          <a:prstGeom prst="rect">
            <a:avLst/>
          </a:prstGeom>
          <a:noFill/>
          <a:ln w="9525">
            <a:noFill/>
            <a:miter lim="800000"/>
            <a:headEnd/>
            <a:tailEnd/>
          </a:ln>
        </p:spPr>
      </p:pic>
      <p:pic>
        <p:nvPicPr>
          <p:cNvPr id="14"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sibling</a:t>
            </a:r>
            <a:r>
              <a:rPr lang="en-US" b="1"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your siblings are your brothers and sisters </a:t>
            </a:r>
            <a:r>
              <a:rPr lang="zh-CN" altLang="en-US" sz="2400" dirty="0" smtClean="0">
                <a:solidFill>
                  <a:srgbClr val="0070C0"/>
                </a:solidFill>
              </a:rPr>
              <a:t>兄弟（或姐妹）</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 </a:t>
            </a:r>
          </a:p>
          <a:p>
            <a:pPr marL="515937" indent="-514350" algn="just" eaLnBrk="1" hangingPunct="1">
              <a:lnSpc>
                <a:spcPct val="100000"/>
              </a:lnSpc>
              <a:buSzPct val="100000"/>
              <a:buFont typeface="+mj-lt"/>
              <a:buAutoNum type="arabicPeriod"/>
            </a:pPr>
            <a:r>
              <a:rPr lang="en-US" altLang="zh-CN" dirty="0" smtClean="0"/>
              <a:t>The </a:t>
            </a:r>
            <a:r>
              <a:rPr lang="en-US" altLang="zh-CN" dirty="0" smtClean="0"/>
              <a:t>younger children were badly treated by older siblings.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年龄</a:t>
            </a:r>
            <a:r>
              <a:rPr lang="zh-CN" altLang="en-US" sz="2400" dirty="0" smtClean="0">
                <a:solidFill>
                  <a:schemeClr val="hlink"/>
                </a:solidFill>
              </a:rPr>
              <a:t>小的孩子被哥哥姐姐欺负。</a:t>
            </a:r>
          </a:p>
          <a:p>
            <a:pPr marL="515937" indent="-514350" algn="just" eaLnBrk="1" hangingPunct="1">
              <a:lnSpc>
                <a:spcPct val="100000"/>
              </a:lnSpc>
              <a:buSzPct val="100000"/>
              <a:buFont typeface="+mj-lt"/>
              <a:buAutoNum type="arabicPeriod" startAt="2"/>
            </a:pPr>
            <a:r>
              <a:rPr lang="en-US" altLang="zh-CN" dirty="0" smtClean="0"/>
              <a:t>Many </a:t>
            </a:r>
            <a:r>
              <a:rPr lang="en-US" altLang="zh-CN" dirty="0" smtClean="0"/>
              <a:t>of us hate living in the shadows of a more successful sibling.</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我们</a:t>
            </a:r>
            <a:r>
              <a:rPr lang="zh-CN" altLang="en-US" sz="2400" dirty="0" smtClean="0">
                <a:solidFill>
                  <a:schemeClr val="hlink"/>
                </a:solidFill>
              </a:rPr>
              <a:t>很多人都讨厌活在更为成功的兄弟姐妹的阴影下。</a:t>
            </a:r>
            <a:endParaRPr lang="en-US" altLang="zh-CN" sz="2400" dirty="0" smtClean="0">
              <a:solidFill>
                <a:schemeClr val="hlink"/>
              </a:solidFill>
            </a:endParaRPr>
          </a:p>
          <a:p>
            <a:pPr algn="just" eaLnBrk="1" hangingPunct="1">
              <a:lnSpc>
                <a:spcPct val="100000"/>
              </a:lnSpc>
              <a:buFont typeface="Wingdings" pitchFamily="2" charset="2"/>
              <a:buChar char="Ø"/>
            </a:pPr>
            <a:r>
              <a:rPr lang="en-US" altLang="zh-CN" b="1" dirty="0" smtClean="0"/>
              <a:t>sibling rivalry: </a:t>
            </a:r>
            <a:r>
              <a:rPr lang="en-US" altLang="zh-CN" dirty="0" smtClean="0"/>
              <a:t>competition between brothers and sisters for their parents’ attention or love </a:t>
            </a:r>
            <a:r>
              <a:rPr lang="zh-CN" altLang="en-US" sz="2400" dirty="0" smtClean="0">
                <a:solidFill>
                  <a:schemeClr val="hlink"/>
                </a:solidFill>
              </a:rPr>
              <a:t> </a:t>
            </a:r>
            <a:r>
              <a:rPr lang="zh-CN" altLang="en-US" sz="2400" dirty="0" smtClean="0">
                <a:solidFill>
                  <a:schemeClr val="hlink"/>
                </a:solidFill>
                <a:latin typeface="宋体" pitchFamily="2" charset="-122"/>
              </a:rPr>
              <a:t>同胞</a:t>
            </a:r>
            <a:r>
              <a:rPr lang="zh-CN" altLang="en-US" sz="2400" dirty="0" smtClean="0">
                <a:solidFill>
                  <a:schemeClr val="hlink"/>
                </a:solidFill>
                <a:latin typeface="宋体" pitchFamily="2" charset="-122"/>
              </a:rPr>
              <a:t>竞争；手足</a:t>
            </a:r>
            <a:r>
              <a:rPr lang="zh-CN" altLang="en-US" sz="2400" dirty="0" smtClean="0">
                <a:solidFill>
                  <a:schemeClr val="hlink"/>
                </a:solidFill>
                <a:latin typeface="宋体" pitchFamily="2" charset="-122"/>
              </a:rPr>
              <a:t>相争</a:t>
            </a:r>
            <a:r>
              <a:rPr lang="en-US" altLang="zh-CN" sz="2400" dirty="0" smtClean="0">
                <a:solidFill>
                  <a:schemeClr val="hlink"/>
                </a:solidFill>
                <a:latin typeface="宋体" pitchFamily="2" charset="-122"/>
              </a:rPr>
              <a:t>(</a:t>
            </a:r>
            <a:r>
              <a:rPr lang="zh-CN" altLang="en-US" sz="2400" dirty="0" smtClean="0">
                <a:solidFill>
                  <a:schemeClr val="hlink"/>
                </a:solidFill>
                <a:latin typeface="宋体" pitchFamily="2" charset="-122"/>
              </a:rPr>
              <a:t>指兄弟姐妹为得到父母的关注或爱的竞争</a:t>
            </a:r>
            <a:r>
              <a:rPr lang="en-US" altLang="zh-CN" sz="2400" dirty="0" smtClean="0">
                <a:solidFill>
                  <a:schemeClr val="hlink"/>
                </a:solidFill>
                <a:latin typeface="宋体" pitchFamily="2" charset="-122"/>
              </a:rPr>
              <a:t>)</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49153" name="Picture 1" descr="C:\Users\zhao\AppData\Roaming\Tencent\Users\27957503\QQ\WinTemp\RichOle\1RMB])5~CL@]}STR~$GE713.png"/>
          <p:cNvPicPr>
            <a:picLocks noChangeAspect="1" noChangeArrowheads="1"/>
          </p:cNvPicPr>
          <p:nvPr/>
        </p:nvPicPr>
        <p:blipFill>
          <a:blip r:embed="rId8" cstate="print"/>
          <a:srcRect/>
          <a:stretch>
            <a:fillRect/>
          </a:stretch>
        </p:blipFill>
        <p:spPr bwMode="auto">
          <a:xfrm>
            <a:off x="1676400" y="805543"/>
            <a:ext cx="962025" cy="276225"/>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spoil </a:t>
            </a:r>
            <a:r>
              <a:rPr lang="en-US" dirty="0" smtClean="0"/>
              <a:t>                 </a:t>
            </a:r>
            <a:r>
              <a:rPr lang="en-US" i="1" dirty="0" err="1" smtClean="0">
                <a:solidFill>
                  <a:srgbClr val="C00000"/>
                </a:solidFill>
              </a:rPr>
              <a:t>vt</a:t>
            </a:r>
            <a:r>
              <a:rPr lang="en-US" i="1" dirty="0" smtClean="0">
                <a:solidFill>
                  <a:srgbClr val="C00000"/>
                </a:solidFill>
              </a:rPr>
              <a:t>.</a:t>
            </a:r>
            <a:endParaRPr lang="zh-CN" altLang="en-US" dirty="0" smtClean="0">
              <a:solidFill>
                <a:srgbClr val="C00000"/>
              </a:solidFill>
            </a:endParaRPr>
          </a:p>
          <a:p>
            <a:pPr algn="just" hangingPunct="1">
              <a:lnSpc>
                <a:spcPct val="100000"/>
              </a:lnSpc>
              <a:buNone/>
            </a:pPr>
            <a:r>
              <a:rPr lang="en-US" b="1" dirty="0" smtClean="0"/>
              <a:t>1. </a:t>
            </a:r>
            <a:r>
              <a:rPr lang="en-US" dirty="0"/>
              <a:t>to always </a:t>
            </a:r>
            <a:r>
              <a:rPr lang="en-US" dirty="0" smtClean="0"/>
              <a:t>allow a child to have or do everything they want, so that they learn to think only of themselves </a:t>
            </a:r>
            <a:r>
              <a:rPr lang="zh-CN" altLang="en-US" sz="2400" dirty="0" smtClean="0">
                <a:solidFill>
                  <a:srgbClr val="0070C0"/>
                </a:solidFill>
              </a:rPr>
              <a:t>宠坏；惯坏；溺爱</a:t>
            </a:r>
            <a:endParaRPr lang="zh-CN" altLang="en-US" dirty="0" smtClean="0">
              <a:solidFill>
                <a:srgbClr val="0070C0"/>
              </a:solidFill>
            </a:endParaRPr>
          </a:p>
          <a:p>
            <a:pPr marL="363538" indent="-363538" eaLnBrk="1" hangingPunct="1">
              <a:lnSpc>
                <a:spcPct val="100000"/>
              </a:lnSpc>
              <a:buSzPct val="90000"/>
              <a:buFont typeface="Wingdings" pitchFamily="2" charset="2"/>
              <a:buNone/>
            </a:pPr>
            <a:r>
              <a:rPr lang="en-US" altLang="zh-CN" i="1" dirty="0" smtClean="0"/>
              <a:t>e.g. </a:t>
            </a:r>
          </a:p>
          <a:p>
            <a:pPr marL="363538" indent="-363538" eaLnBrk="1" hangingPunct="1">
              <a:lnSpc>
                <a:spcPct val="100000"/>
              </a:lnSpc>
              <a:buSzPct val="90000"/>
              <a:buFont typeface="Wingdings" pitchFamily="2" charset="2"/>
              <a:buNone/>
            </a:pPr>
            <a:r>
              <a:rPr lang="en-US" altLang="zh-CN" dirty="0" smtClean="0"/>
              <a:t>1. The last thing I want to do is </a:t>
            </a:r>
            <a:r>
              <a:rPr lang="en-US" altLang="zh-CN" dirty="0" smtClean="0"/>
              <a:t>to spoil </a:t>
            </a:r>
            <a:r>
              <a:rPr lang="en-US" altLang="zh-CN" dirty="0" smtClean="0"/>
              <a:t>my children.</a:t>
            </a:r>
          </a:p>
          <a:p>
            <a:pPr marL="363538" indent="-363538" eaLnBrk="1" hangingPunct="1">
              <a:lnSpc>
                <a:spcPct val="100000"/>
              </a:lnSpc>
              <a:buSzPct val="90000"/>
              <a:buFont typeface="Wingdings" pitchFamily="2" charset="2"/>
              <a:buNone/>
            </a:pPr>
            <a:r>
              <a:rPr lang="zh-CN" altLang="en-US" sz="2400" dirty="0" smtClean="0">
                <a:solidFill>
                  <a:schemeClr val="hlink"/>
                </a:solidFill>
              </a:rPr>
              <a:t>     我最不愿意做的事就是惯坏我的孩子。</a:t>
            </a:r>
          </a:p>
          <a:p>
            <a:pPr marL="363538" indent="-363538" eaLnBrk="1" hangingPunct="1">
              <a:lnSpc>
                <a:spcPct val="100000"/>
              </a:lnSpc>
              <a:buSzPct val="90000"/>
              <a:buFont typeface="Wingdings" pitchFamily="2" charset="2"/>
              <a:buNone/>
            </a:pPr>
            <a:r>
              <a:rPr lang="en-US" altLang="zh-CN" dirty="0" smtClean="0"/>
              <a:t>2. He is a </a:t>
            </a:r>
            <a:r>
              <a:rPr lang="en-US" altLang="zh-CN" dirty="0" smtClean="0"/>
              <a:t>spoilt / </a:t>
            </a:r>
            <a:r>
              <a:rPr lang="en-US" altLang="zh-CN" dirty="0" smtClean="0"/>
              <a:t>spoiled child.</a:t>
            </a:r>
          </a:p>
          <a:p>
            <a:pPr marL="363538" indent="-363538" eaLnBrk="1" hangingPunct="1">
              <a:lnSpc>
                <a:spcPct val="100000"/>
              </a:lnSpc>
              <a:buSzPct val="90000"/>
              <a:buFont typeface="Wingdings" pitchFamily="2" charset="2"/>
              <a:buNone/>
            </a:pPr>
            <a:r>
              <a:rPr lang="zh-CN" altLang="en-US" dirty="0" smtClean="0"/>
              <a:t>    </a:t>
            </a:r>
            <a:r>
              <a:rPr lang="zh-CN" altLang="en-US" sz="2400" dirty="0" smtClean="0">
                <a:solidFill>
                  <a:schemeClr val="hlink"/>
                </a:solidFill>
              </a:rPr>
              <a:t>他</a:t>
            </a:r>
            <a:r>
              <a:rPr lang="zh-CN" altLang="en-US" sz="2400" dirty="0" smtClean="0">
                <a:solidFill>
                  <a:schemeClr val="hlink"/>
                </a:solidFill>
              </a:rPr>
              <a:t>是个被宠坏的孩子。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48129" name="Picture 1" descr="C:\Users\zhao\AppData\Roaming\Tencent\Users\27957503\QQ\WinTemp\RichOle\SG_IL)2STF%ZIBSW}1T@}AT.png"/>
          <p:cNvPicPr>
            <a:picLocks noChangeAspect="1" noChangeArrowheads="1"/>
          </p:cNvPicPr>
          <p:nvPr/>
        </p:nvPicPr>
        <p:blipFill>
          <a:blip r:embed="rId5" cstate="print"/>
          <a:srcRect/>
          <a:stretch>
            <a:fillRect/>
          </a:stretch>
        </p:blipFill>
        <p:spPr bwMode="auto">
          <a:xfrm>
            <a:off x="1432560" y="807720"/>
            <a:ext cx="752475" cy="276225"/>
          </a:xfrm>
          <a:prstGeom prst="rect">
            <a:avLst/>
          </a:prstGeom>
          <a:noFill/>
        </p:spPr>
      </p:pic>
      <p:pic>
        <p:nvPicPr>
          <p:cNvPr id="9"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marL="363538" indent="-363538" eaLnBrk="1" hangingPunct="1">
              <a:lnSpc>
                <a:spcPct val="100000"/>
              </a:lnSpc>
              <a:buSzPct val="90000"/>
              <a:buNone/>
            </a:pPr>
            <a:r>
              <a:rPr lang="en-US" b="1" dirty="0" smtClean="0"/>
              <a:t>2. </a:t>
            </a:r>
            <a:r>
              <a:rPr lang="en-US" dirty="0"/>
              <a:t>to a</a:t>
            </a:r>
            <a:r>
              <a:rPr lang="en-US" dirty="0" smtClean="0"/>
              <a:t>ffect </a:t>
            </a:r>
            <a:r>
              <a:rPr lang="en-US" dirty="0" err="1" smtClean="0"/>
              <a:t>sth</a:t>
            </a:r>
            <a:r>
              <a:rPr lang="en-US" dirty="0" smtClean="0"/>
              <a:t>. in a way that makes it worse, less attractive, or less enjoyable </a:t>
            </a:r>
            <a:r>
              <a:rPr lang="zh-CN" altLang="en-US" sz="2400" dirty="0" smtClean="0">
                <a:solidFill>
                  <a:srgbClr val="0070C0"/>
                </a:solidFill>
              </a:rPr>
              <a:t>损坏；糟蹋；毁掉；破坏</a:t>
            </a:r>
            <a:endParaRPr lang="en-US" altLang="zh-CN" dirty="0" smtClean="0">
              <a:solidFill>
                <a:srgbClr val="0070C0"/>
              </a:solidFill>
            </a:endParaRPr>
          </a:p>
          <a:p>
            <a:pPr marL="363538" indent="-363538" eaLnBrk="1" hangingPunct="1">
              <a:lnSpc>
                <a:spcPct val="100000"/>
              </a:lnSpc>
              <a:buSzPct val="120000"/>
              <a:buFont typeface="Arial" pitchFamily="34" charset="0"/>
              <a:buNone/>
            </a:pPr>
            <a:r>
              <a:rPr lang="en-US" altLang="zh-CN" i="1" dirty="0" smtClean="0"/>
              <a:t>e.g.</a:t>
            </a:r>
            <a:r>
              <a:rPr lang="en-US" altLang="zh-CN" i="1" dirty="0" smtClean="0">
                <a:solidFill>
                  <a:srgbClr val="0000CC"/>
                </a:solidFill>
              </a:rPr>
              <a:t> </a:t>
            </a:r>
          </a:p>
          <a:p>
            <a:pPr marL="514350" indent="-514350" eaLnBrk="1" hangingPunct="1">
              <a:lnSpc>
                <a:spcPct val="100000"/>
              </a:lnSpc>
              <a:buSzPct val="100000"/>
              <a:buFont typeface="+mj-lt"/>
              <a:buAutoNum type="arabicPeriod"/>
            </a:pPr>
            <a:r>
              <a:rPr lang="en-US" altLang="zh-CN" dirty="0" smtClean="0"/>
              <a:t>Our </a:t>
            </a:r>
            <a:r>
              <a:rPr lang="en-US" altLang="zh-CN" dirty="0" smtClean="0"/>
              <a:t>holidays were spoilt by bad weather.</a:t>
            </a:r>
          </a:p>
          <a:p>
            <a:pPr marL="363538" indent="-363538"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a:solidFill>
                  <a:schemeClr val="hlink"/>
                </a:solidFill>
              </a:rPr>
              <a:t>   我们的</a:t>
            </a:r>
            <a:r>
              <a:rPr lang="zh-CN" altLang="en-US" sz="2400" dirty="0" smtClean="0">
                <a:solidFill>
                  <a:schemeClr val="hlink"/>
                </a:solidFill>
              </a:rPr>
              <a:t>假日</a:t>
            </a:r>
            <a:r>
              <a:rPr lang="zh-CN" altLang="en-US" sz="2400" dirty="0" smtClean="0">
                <a:solidFill>
                  <a:schemeClr val="hlink"/>
                </a:solidFill>
              </a:rPr>
              <a:t>被</a:t>
            </a:r>
            <a:r>
              <a:rPr lang="zh-CN" altLang="en-US" sz="2400" dirty="0" smtClean="0">
                <a:solidFill>
                  <a:schemeClr val="hlink"/>
                </a:solidFill>
              </a:rPr>
              <a:t>恶劣天气所破坏。</a:t>
            </a:r>
            <a:endParaRPr lang="en-US" altLang="zh-CN" sz="2400" dirty="0" smtClean="0">
              <a:solidFill>
                <a:schemeClr val="hlink"/>
              </a:solidFill>
            </a:endParaRPr>
          </a:p>
          <a:p>
            <a:pPr marL="514350" indent="-514350" algn="just" eaLnBrk="1" hangingPunct="1">
              <a:lnSpc>
                <a:spcPct val="100000"/>
              </a:lnSpc>
              <a:buSzPct val="100000"/>
              <a:buFont typeface="+mj-lt"/>
              <a:buAutoNum type="arabicPeriod" startAt="2"/>
            </a:pPr>
            <a:r>
              <a:rPr lang="en-US" altLang="zh-CN" dirty="0" smtClean="0"/>
              <a:t>A </a:t>
            </a:r>
            <a:r>
              <a:rPr lang="en-US" altLang="zh-CN" dirty="0" smtClean="0"/>
              <a:t>series of political blunders spoilt their chances of being re-elected.</a:t>
            </a:r>
          </a:p>
          <a:p>
            <a:pPr marL="363538" indent="-363538"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一系列</a:t>
            </a:r>
            <a:r>
              <a:rPr lang="zh-CN" altLang="en-US" sz="2400" dirty="0" smtClean="0">
                <a:solidFill>
                  <a:schemeClr val="hlink"/>
                </a:solidFill>
              </a:rPr>
              <a:t>重大政治失误毁掉了他们重新当选的机会。</a:t>
            </a:r>
          </a:p>
          <a:p>
            <a:pPr marL="514350" indent="-514350" eaLnBrk="1" hangingPunct="1">
              <a:lnSpc>
                <a:spcPct val="100000"/>
              </a:lnSpc>
              <a:buSzPct val="100000"/>
              <a:buFont typeface="+mj-lt"/>
              <a:buAutoNum type="arabicPeriod" startAt="3"/>
            </a:pPr>
            <a:r>
              <a:rPr lang="en-US" altLang="zh-CN" dirty="0" smtClean="0"/>
              <a:t>Mom </a:t>
            </a:r>
            <a:r>
              <a:rPr lang="en-US" altLang="zh-CN" dirty="0" smtClean="0"/>
              <a:t>arrived home just then, which spoiled everything. </a:t>
            </a:r>
          </a:p>
          <a:p>
            <a:pPr marL="363538" indent="-363538"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妈妈</a:t>
            </a:r>
            <a:r>
              <a:rPr lang="zh-CN" altLang="en-US" sz="2400" dirty="0" smtClean="0">
                <a:solidFill>
                  <a:schemeClr val="hlink"/>
                </a:solidFill>
              </a:rPr>
              <a:t>就在这时回家了，完全打乱了我们的计划。</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syndrome </a:t>
            </a:r>
            <a:r>
              <a:rPr lang="en-US" dirty="0" smtClean="0"/>
              <a:t>                            </a:t>
            </a:r>
            <a:r>
              <a:rPr lang="en-US" i="1" dirty="0" smtClean="0">
                <a:solidFill>
                  <a:srgbClr val="C00000"/>
                </a:solidFill>
              </a:rPr>
              <a:t>n. </a:t>
            </a:r>
            <a:r>
              <a:rPr lang="en-US" dirty="0" smtClean="0">
                <a:solidFill>
                  <a:srgbClr val="C00000"/>
                </a:solidFill>
              </a:rPr>
              <a:t>[C]</a:t>
            </a:r>
            <a:endParaRPr lang="zh-CN" altLang="en-US" dirty="0" smtClean="0">
              <a:solidFill>
                <a:srgbClr val="C00000"/>
              </a:solidFill>
            </a:endParaRPr>
          </a:p>
          <a:p>
            <a:pPr algn="just">
              <a:lnSpc>
                <a:spcPct val="100000"/>
              </a:lnSpc>
              <a:buNone/>
            </a:pPr>
            <a:r>
              <a:rPr lang="en-US" b="1" dirty="0" smtClean="0"/>
              <a:t>1.</a:t>
            </a:r>
            <a:r>
              <a:rPr lang="en-US" dirty="0" smtClean="0"/>
              <a:t> a set of feelings or actions that are typical in a particular situation </a:t>
            </a:r>
            <a:r>
              <a:rPr lang="zh-CN" altLang="en-US" sz="2400" dirty="0" smtClean="0">
                <a:solidFill>
                  <a:srgbClr val="0070C0"/>
                </a:solidFill>
              </a:rPr>
              <a:t>（在某种情况下的）一系列情绪（或举动）</a:t>
            </a:r>
            <a:endParaRPr lang="en-US" dirty="0" smtClean="0">
              <a:solidFill>
                <a:srgbClr val="0070C0"/>
              </a:solidFill>
            </a:endParaRPr>
          </a:p>
          <a:p>
            <a:pPr>
              <a:lnSpc>
                <a:spcPct val="100000"/>
              </a:lnSpc>
              <a:buNone/>
            </a:pPr>
            <a:r>
              <a:rPr lang="en-US" i="1" dirty="0" smtClean="0"/>
              <a:t>e.g.</a:t>
            </a:r>
          </a:p>
          <a:p>
            <a:pPr marL="515937" indent="-514350" algn="just">
              <a:lnSpc>
                <a:spcPct val="100000"/>
              </a:lnSpc>
              <a:buFont typeface="+mj-lt"/>
              <a:buAutoNum type="arabicPeriod"/>
            </a:pPr>
            <a:r>
              <a:rPr lang="en-US" altLang="zh-CN" dirty="0" smtClean="0"/>
              <a:t>It’s </a:t>
            </a:r>
            <a:r>
              <a:rPr lang="en-US" altLang="zh-CN" dirty="0" smtClean="0"/>
              <a:t>a bit like the exam syndrome where you write down everything you know regardless of what has been asked.</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不论</a:t>
            </a:r>
            <a:r>
              <a:rPr lang="zh-CN" altLang="en-US" sz="2400" dirty="0" smtClean="0">
                <a:solidFill>
                  <a:srgbClr val="0070C0"/>
                </a:solidFill>
              </a:rPr>
              <a:t>问题是什么就把所知道的统统写上，这有些像典型的</a:t>
            </a:r>
            <a:r>
              <a:rPr lang="zh-CN" altLang="en-US" sz="2400" dirty="0" smtClean="0">
                <a:solidFill>
                  <a:srgbClr val="0070C0"/>
                </a:solidFill>
              </a:rPr>
              <a:t>考</a:t>
            </a:r>
            <a:endParaRPr lang="en-US" altLang="zh-CN" sz="2400" dirty="0" smtClean="0">
              <a:solidFill>
                <a:srgbClr val="0070C0"/>
              </a:solidFill>
            </a:endParaRPr>
          </a:p>
          <a:p>
            <a:pPr algn="just">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试</a:t>
            </a:r>
            <a:r>
              <a:rPr lang="zh-CN" altLang="en-US" sz="2400" dirty="0" smtClean="0">
                <a:solidFill>
                  <a:srgbClr val="0070C0"/>
                </a:solidFill>
              </a:rPr>
              <a:t>心理。</a:t>
            </a:r>
          </a:p>
          <a:p>
            <a:pPr marL="515937" indent="-514350">
              <a:lnSpc>
                <a:spcPct val="100000"/>
              </a:lnSpc>
              <a:buFont typeface="+mj-lt"/>
              <a:buAutoNum type="arabicPeriod" startAt="2"/>
            </a:pPr>
            <a:r>
              <a:rPr lang="en-US" altLang="zh-CN" dirty="0" smtClean="0"/>
              <a:t>Scientists </a:t>
            </a:r>
            <a:r>
              <a:rPr lang="en-US" altLang="zh-CN" dirty="0" smtClean="0"/>
              <a:t>call this the “it </a:t>
            </a:r>
            <a:r>
              <a:rPr lang="en-US" altLang="zh-CN" dirty="0" smtClean="0"/>
              <a:t>won’t </a:t>
            </a:r>
            <a:r>
              <a:rPr lang="en-US" altLang="zh-CN" dirty="0" smtClean="0"/>
              <a:t>affect me” syndrome.</a:t>
            </a:r>
          </a:p>
          <a:p>
            <a:pPr>
              <a:lnSpc>
                <a:spcPct val="100000"/>
              </a:lnSpc>
              <a:buNone/>
            </a:pPr>
            <a:r>
              <a:rPr lang="zh-CN" altLang="en-US" sz="2400" dirty="0" smtClean="0">
                <a:solidFill>
                  <a:srgbClr val="0070C0"/>
                </a:solidFill>
              </a:rPr>
              <a:t>     </a:t>
            </a:r>
            <a:r>
              <a:rPr lang="zh-CN" altLang="en-US" sz="2400" dirty="0" smtClean="0">
                <a:solidFill>
                  <a:srgbClr val="0070C0"/>
                </a:solidFill>
              </a:rPr>
              <a:t>   科学家</a:t>
            </a:r>
            <a:r>
              <a:rPr lang="zh-CN" altLang="en-US" sz="2400" dirty="0" smtClean="0">
                <a:solidFill>
                  <a:srgbClr val="0070C0"/>
                </a:solidFill>
              </a:rPr>
              <a:t>把这种现象称为“关我何事”的典型表现。</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46081" name="Picture 1" descr="C:\Users\zhao\AppData\Roaming\Tencent\Users\27957503\QQ\WinTemp\RichOle\NVU2}0S$YO`@BGEY}J2PW)U.png"/>
          <p:cNvPicPr>
            <a:picLocks noChangeAspect="1" noChangeArrowheads="1"/>
          </p:cNvPicPr>
          <p:nvPr/>
        </p:nvPicPr>
        <p:blipFill>
          <a:blip r:embed="rId5" cstate="print"/>
          <a:srcRect/>
          <a:stretch>
            <a:fillRect/>
          </a:stretch>
        </p:blipFill>
        <p:spPr bwMode="auto">
          <a:xfrm>
            <a:off x="2481942" y="783772"/>
            <a:ext cx="1524000" cy="266700"/>
          </a:xfrm>
          <a:prstGeom prst="rect">
            <a:avLst/>
          </a:prstGeom>
          <a:noFill/>
        </p:spPr>
      </p:pic>
      <p:pic>
        <p:nvPicPr>
          <p:cNvPr id="7"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b="1" dirty="0" smtClean="0"/>
              <a:t>2. </a:t>
            </a:r>
            <a:r>
              <a:rPr lang="en-US" dirty="0" smtClean="0"/>
              <a:t>a medical condition  that has a particular set of effects on your body or mind </a:t>
            </a:r>
            <a:r>
              <a:rPr lang="zh-CN" altLang="en-US" sz="2400" dirty="0" smtClean="0">
                <a:solidFill>
                  <a:srgbClr val="0070C0"/>
                </a:solidFill>
              </a:rPr>
              <a:t>综合症状；综合征</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marL="515937" indent="-514350" algn="just" eaLnBrk="1" hangingPunct="1">
              <a:lnSpc>
                <a:spcPct val="100000"/>
              </a:lnSpc>
              <a:buSzPct val="100000"/>
              <a:buFont typeface="+mj-lt"/>
              <a:buAutoNum type="arabicPeriod"/>
            </a:pPr>
            <a:r>
              <a:rPr lang="en-US" altLang="zh-CN" dirty="0" smtClean="0"/>
              <a:t>The </a:t>
            </a:r>
            <a:r>
              <a:rPr lang="en-US" altLang="zh-CN" dirty="0" smtClean="0"/>
              <a:t>syndrome is more likely to strike those whose immune systems are already below par.</a:t>
            </a:r>
          </a:p>
          <a:p>
            <a:pPr algn="just" eaLnBrk="1" hangingPunct="1">
              <a:lnSpc>
                <a:spcPct val="100000"/>
              </a:lnSpc>
              <a:buSzPct val="120000"/>
              <a:buFont typeface="Arial" pitchFamily="34" charset="0"/>
              <a:buNone/>
            </a:pPr>
            <a:r>
              <a:rPr lang="zh-CN" altLang="en-US" sz="2400" dirty="0" smtClean="0">
                <a:solidFill>
                  <a:srgbClr val="0070C0"/>
                </a:solidFill>
              </a:rPr>
              <a:t>    </a:t>
            </a:r>
            <a:r>
              <a:rPr lang="zh-CN" altLang="en-US" sz="2400" dirty="0" smtClean="0">
                <a:solidFill>
                  <a:srgbClr val="0070C0"/>
                </a:solidFill>
              </a:rPr>
              <a:t>    这种</a:t>
            </a:r>
            <a:r>
              <a:rPr lang="zh-CN" altLang="en-US" sz="2400" dirty="0" smtClean="0">
                <a:solidFill>
                  <a:srgbClr val="0070C0"/>
                </a:solidFill>
              </a:rPr>
              <a:t>综合征更容易对那些免疫系统已经低于正常水平的人</a:t>
            </a:r>
            <a:r>
              <a:rPr lang="zh-CN" altLang="en-US" sz="2400" dirty="0" smtClean="0">
                <a:solidFill>
                  <a:srgbClr val="0070C0"/>
                </a:solidFill>
              </a:rPr>
              <a:t>构</a:t>
            </a:r>
            <a:endParaRPr lang="en-US" altLang="zh-CN" sz="2400" dirty="0" smtClean="0">
              <a:solidFill>
                <a:srgbClr val="0070C0"/>
              </a:solidFill>
            </a:endParaRPr>
          </a:p>
          <a:p>
            <a:pPr algn="just" eaLnBrk="1" hangingPunct="1">
              <a:lnSpc>
                <a:spcPct val="100000"/>
              </a:lnSpc>
              <a:buSzPct val="120000"/>
              <a:buFont typeface="Arial" pitchFamily="34" charset="0"/>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成</a:t>
            </a:r>
            <a:r>
              <a:rPr lang="zh-CN" altLang="en-US" sz="2400" dirty="0" smtClean="0">
                <a:solidFill>
                  <a:srgbClr val="0070C0"/>
                </a:solidFill>
              </a:rPr>
              <a:t>威胁。</a:t>
            </a:r>
            <a:endParaRPr lang="zh-CN" altLang="en-US" sz="2000" dirty="0" smtClean="0">
              <a:solidFill>
                <a:srgbClr val="0070C0"/>
              </a:solidFill>
            </a:endParaRPr>
          </a:p>
          <a:p>
            <a:pPr marL="515937" indent="-514350" eaLnBrk="1" hangingPunct="1">
              <a:lnSpc>
                <a:spcPct val="100000"/>
              </a:lnSpc>
              <a:buSzPct val="100000"/>
              <a:buFont typeface="+mj-lt"/>
              <a:buAutoNum type="arabicPeriod" startAt="2"/>
            </a:pPr>
            <a:r>
              <a:rPr lang="en-US" altLang="zh-CN" dirty="0" smtClean="0"/>
              <a:t>This </a:t>
            </a:r>
            <a:r>
              <a:rPr lang="en-US" altLang="zh-CN" dirty="0" smtClean="0"/>
              <a:t>syndrome mostly affects women in their forties.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这种</a:t>
            </a:r>
            <a:r>
              <a:rPr lang="zh-CN" altLang="en-US" sz="2400" dirty="0" smtClean="0">
                <a:solidFill>
                  <a:schemeClr val="hlink"/>
                </a:solidFill>
              </a:rPr>
              <a:t>综合征多出现在四十多岁的女性身上。</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hangingPunct="1">
              <a:lnSpc>
                <a:spcPct val="100000"/>
              </a:lnSpc>
              <a:buNone/>
            </a:pPr>
            <a:r>
              <a:rPr lang="en-US" sz="3200" b="1" dirty="0" smtClean="0"/>
              <a:t>think back:</a:t>
            </a:r>
            <a:r>
              <a:rPr lang="en-US" sz="3200" dirty="0" smtClean="0"/>
              <a:t> </a:t>
            </a:r>
            <a:r>
              <a:rPr lang="en-US" altLang="zh-CN" dirty="0"/>
              <a:t>to </a:t>
            </a:r>
            <a:r>
              <a:rPr lang="en-US" dirty="0" smtClean="0"/>
              <a:t>think </a:t>
            </a:r>
            <a:r>
              <a:rPr lang="en-US" dirty="0" smtClean="0"/>
              <a:t>about </a:t>
            </a:r>
            <a:r>
              <a:rPr lang="en-US" dirty="0" err="1" smtClean="0"/>
              <a:t>sth</a:t>
            </a:r>
            <a:r>
              <a:rPr lang="en-US" dirty="0" smtClean="0"/>
              <a:t>. that happened in the past </a:t>
            </a:r>
            <a:r>
              <a:rPr lang="zh-CN" altLang="en-US" sz="2400" dirty="0" smtClean="0">
                <a:solidFill>
                  <a:srgbClr val="0070C0"/>
                </a:solidFill>
              </a:rPr>
              <a:t>回想；回忆</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515937" indent="-514350" algn="just" eaLnBrk="1" hangingPunct="1">
              <a:lnSpc>
                <a:spcPct val="100000"/>
              </a:lnSpc>
              <a:buSzPct val="100000"/>
              <a:buFont typeface="+mj-lt"/>
              <a:buAutoNum type="arabicPeriod"/>
            </a:pPr>
            <a:r>
              <a:rPr lang="en-US" altLang="zh-CN" dirty="0" smtClean="0"/>
              <a:t>When </a:t>
            </a:r>
            <a:r>
              <a:rPr lang="en-US" altLang="zh-CN" dirty="0" smtClean="0"/>
              <a:t>I thought back to those nights, it was the crunch of snow and the warm lights from the windows that I remembered. </a:t>
            </a:r>
          </a:p>
          <a:p>
            <a:pPr algn="just"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当</a:t>
            </a:r>
            <a:r>
              <a:rPr lang="zh-CN" altLang="en-US" sz="2400" dirty="0" smtClean="0">
                <a:solidFill>
                  <a:schemeClr val="hlink"/>
                </a:solidFill>
              </a:rPr>
              <a:t>我回想起那些夜晚时，我记得的是踩在雪地上的咯吱声</a:t>
            </a:r>
            <a:r>
              <a:rPr lang="zh-CN" altLang="en-US" sz="2400" dirty="0" smtClean="0">
                <a:solidFill>
                  <a:schemeClr val="hlink"/>
                </a:solidFill>
              </a:rPr>
              <a:t>和  </a:t>
            </a:r>
            <a:endParaRPr lang="en-US" altLang="zh-CN" sz="2400" dirty="0" smtClean="0">
              <a:solidFill>
                <a:schemeClr val="hlink"/>
              </a:solidFill>
            </a:endParaRPr>
          </a:p>
          <a:p>
            <a:pPr algn="just" eaLnBrk="1" hangingPunct="1">
              <a:lnSpc>
                <a:spcPct val="100000"/>
              </a:lnSpc>
              <a:buSzPct val="120000"/>
              <a:buFont typeface="Arial" pitchFamily="34" charset="0"/>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从</a:t>
            </a:r>
            <a:r>
              <a:rPr lang="zh-CN" altLang="en-US" sz="2400" dirty="0" smtClean="0">
                <a:solidFill>
                  <a:schemeClr val="hlink"/>
                </a:solidFill>
              </a:rPr>
              <a:t>窗户里映照出来的温暖灯光。</a:t>
            </a:r>
            <a:r>
              <a:rPr lang="zh-CN" altLang="en-US" dirty="0" smtClean="0"/>
              <a:t> </a:t>
            </a:r>
            <a:endParaRPr lang="en-US" altLang="zh-CN" dirty="0" smtClean="0"/>
          </a:p>
          <a:p>
            <a:pPr marL="515937" indent="-514350" eaLnBrk="1" hangingPunct="1">
              <a:lnSpc>
                <a:spcPct val="100000"/>
              </a:lnSpc>
              <a:buSzPct val="100000"/>
              <a:buFont typeface="+mj-lt"/>
              <a:buAutoNum type="arabicPeriod" startAt="2"/>
            </a:pPr>
            <a:r>
              <a:rPr lang="en-US" altLang="zh-CN" dirty="0" smtClean="0"/>
              <a:t>I </a:t>
            </a:r>
            <a:r>
              <a:rPr lang="en-US" altLang="zh-CN" dirty="0" smtClean="0"/>
              <a:t>keep thinking back to school.</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我</a:t>
            </a:r>
            <a:r>
              <a:rPr lang="zh-CN" altLang="en-US" sz="2400" dirty="0" smtClean="0">
                <a:solidFill>
                  <a:schemeClr val="hlink"/>
                </a:solidFill>
              </a:rPr>
              <a:t>老回忆起在学校的日子。</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over and over (again): </a:t>
            </a:r>
            <a:r>
              <a:rPr lang="en-US" dirty="0" smtClean="0"/>
              <a:t>many times </a:t>
            </a:r>
            <a:r>
              <a:rPr lang="zh-CN" altLang="en-US" sz="2400" dirty="0" smtClean="0">
                <a:solidFill>
                  <a:srgbClr val="0070C0"/>
                </a:solidFill>
              </a:rPr>
              <a:t>一再地；再三地</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 </a:t>
            </a:r>
          </a:p>
          <a:p>
            <a:pPr marL="515937" indent="-514350" algn="just" eaLnBrk="1" hangingPunct="1">
              <a:lnSpc>
                <a:spcPct val="100000"/>
              </a:lnSpc>
              <a:buSzPct val="100000"/>
              <a:buFont typeface="+mj-lt"/>
              <a:buAutoNum type="arabicPeriod"/>
            </a:pPr>
            <a:r>
              <a:rPr lang="en-US" altLang="zh-CN" dirty="0" smtClean="0"/>
              <a:t>The </a:t>
            </a:r>
            <a:r>
              <a:rPr lang="en-US" altLang="zh-CN" dirty="0" smtClean="0"/>
              <a:t>only way to learn the script is to say it to yourself over and over again. </a:t>
            </a:r>
          </a:p>
          <a:p>
            <a:pPr eaLnBrk="1" hangingPunct="1">
              <a:lnSpc>
                <a:spcPct val="100000"/>
              </a:lnSpc>
              <a:buSzPct val="120000"/>
              <a:buFont typeface="Arial" pitchFamily="34" charset="0"/>
              <a:buNone/>
            </a:pPr>
            <a:r>
              <a:rPr lang="zh-CN" altLang="en-US" dirty="0" smtClean="0"/>
              <a:t>    </a:t>
            </a:r>
            <a:r>
              <a:rPr lang="zh-CN" altLang="en-US" dirty="0" smtClean="0"/>
              <a:t>  </a:t>
            </a:r>
            <a:r>
              <a:rPr lang="zh-CN" altLang="en-US" sz="2400" dirty="0" smtClean="0">
                <a:solidFill>
                  <a:schemeClr val="hlink"/>
                </a:solidFill>
              </a:rPr>
              <a:t>要</a:t>
            </a:r>
            <a:r>
              <a:rPr lang="zh-CN" altLang="en-US" sz="2400" dirty="0" smtClean="0">
                <a:solidFill>
                  <a:schemeClr val="hlink"/>
                </a:solidFill>
              </a:rPr>
              <a:t>背熟剧本的唯一办法是自己反复地念。</a:t>
            </a:r>
          </a:p>
          <a:p>
            <a:pPr marL="515937" indent="-514350" algn="just" eaLnBrk="1" hangingPunct="1">
              <a:lnSpc>
                <a:spcPct val="100000"/>
              </a:lnSpc>
              <a:buSzPct val="100000"/>
              <a:buFont typeface="+mj-lt"/>
              <a:buAutoNum type="arabicPeriod" startAt="2"/>
            </a:pPr>
            <a:r>
              <a:rPr lang="en-US" altLang="zh-CN" dirty="0" smtClean="0"/>
              <a:t>They </a:t>
            </a:r>
            <a:r>
              <a:rPr lang="en-US" altLang="zh-CN" dirty="0" smtClean="0"/>
              <a:t>keep asking the same questions over and over again.</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他们</a:t>
            </a:r>
            <a:r>
              <a:rPr lang="zh-CN" altLang="en-US" sz="2400" dirty="0" smtClean="0">
                <a:solidFill>
                  <a:schemeClr val="hlink"/>
                </a:solidFill>
              </a:rPr>
              <a:t>一遍又一遍地问那些同样的问题。</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spc="-100" dirty="0" smtClean="0"/>
              <a:t>think of sb. / </a:t>
            </a:r>
            <a:r>
              <a:rPr lang="en-US" sz="3200" b="1" spc="-100" dirty="0" err="1" smtClean="0"/>
              <a:t>sth</a:t>
            </a:r>
            <a:r>
              <a:rPr lang="en-US" sz="3200" b="1" spc="-100" dirty="0" smtClean="0"/>
              <a:t>. as </a:t>
            </a:r>
            <a:r>
              <a:rPr lang="en-US" sz="3200" b="1" spc="-100" dirty="0" err="1" smtClean="0"/>
              <a:t>sth</a:t>
            </a:r>
            <a:r>
              <a:rPr lang="en-US" sz="3200" b="1" spc="-100" dirty="0" smtClean="0"/>
              <a:t>.:</a:t>
            </a:r>
            <a:r>
              <a:rPr lang="en-US" sz="3200" spc="-100" dirty="0" smtClean="0"/>
              <a:t> </a:t>
            </a:r>
            <a:r>
              <a:rPr lang="en-US" altLang="zh-CN" dirty="0"/>
              <a:t>to </a:t>
            </a:r>
            <a:r>
              <a:rPr lang="en-US" spc="-100" dirty="0" smtClean="0"/>
              <a:t>have </a:t>
            </a:r>
            <a:r>
              <a:rPr lang="en-US" spc="-100" dirty="0" smtClean="0"/>
              <a:t>a particular opinion about </a:t>
            </a:r>
            <a:r>
              <a:rPr lang="en-US" dirty="0" smtClean="0"/>
              <a:t>sb. or sth. </a:t>
            </a:r>
            <a:r>
              <a:rPr lang="zh-CN" altLang="en-US" sz="2400" dirty="0" smtClean="0">
                <a:solidFill>
                  <a:srgbClr val="0070C0"/>
                </a:solidFill>
                <a:latin typeface="+mn-ea"/>
              </a:rPr>
              <a:t>有</a:t>
            </a:r>
            <a:r>
              <a:rPr lang="en-US" altLang="zh-CN" sz="2400" dirty="0" smtClean="0">
                <a:solidFill>
                  <a:srgbClr val="0070C0"/>
                </a:solidFill>
                <a:latin typeface="+mn-ea"/>
              </a:rPr>
              <a:t>…</a:t>
            </a:r>
            <a:r>
              <a:rPr lang="zh-CN" altLang="en-US" sz="2400" dirty="0" smtClean="0">
                <a:solidFill>
                  <a:srgbClr val="0070C0"/>
                </a:solidFill>
                <a:latin typeface="+mn-ea"/>
              </a:rPr>
              <a:t>看法</a:t>
            </a:r>
            <a:endParaRPr lang="en-US" dirty="0" smtClean="0">
              <a:solidFill>
                <a:srgbClr val="0070C0"/>
              </a:solidFill>
              <a:latin typeface="+mn-ea"/>
            </a:endParaRPr>
          </a:p>
          <a:p>
            <a:pPr algn="just">
              <a:lnSpc>
                <a:spcPct val="100000"/>
              </a:lnSpc>
              <a:buNone/>
            </a:pPr>
            <a:r>
              <a:rPr lang="en-US" i="1" dirty="0" smtClean="0"/>
              <a:t>e.g. </a:t>
            </a:r>
          </a:p>
          <a:p>
            <a:pPr algn="just">
              <a:lnSpc>
                <a:spcPct val="100000"/>
              </a:lnSpc>
              <a:buNone/>
            </a:pPr>
            <a:r>
              <a:rPr lang="en-US" dirty="0" smtClean="0"/>
              <a:t>1. Dick thinks of himself as a genius in literature.</a:t>
            </a:r>
          </a:p>
          <a:p>
            <a:pPr algn="just">
              <a:lnSpc>
                <a:spcPct val="100000"/>
              </a:lnSpc>
              <a:buNone/>
            </a:pPr>
            <a:r>
              <a:rPr lang="zh-CN" altLang="en-US" sz="2400" dirty="0" smtClean="0">
                <a:solidFill>
                  <a:srgbClr val="0070C0"/>
                </a:solidFill>
              </a:rPr>
              <a:t>     迪克自以为是个文学天才。</a:t>
            </a:r>
          </a:p>
          <a:p>
            <a:pPr algn="just">
              <a:lnSpc>
                <a:spcPct val="100000"/>
              </a:lnSpc>
              <a:buNone/>
            </a:pPr>
            <a:r>
              <a:rPr lang="en-US" dirty="0" smtClean="0"/>
              <a:t>2. We think of him as representing modern writers.</a:t>
            </a:r>
          </a:p>
          <a:p>
            <a:pPr algn="just">
              <a:lnSpc>
                <a:spcPct val="100000"/>
              </a:lnSpc>
              <a:buNone/>
            </a:pPr>
            <a:r>
              <a:rPr lang="zh-CN" altLang="en-US" sz="2400" dirty="0" smtClean="0">
                <a:solidFill>
                  <a:srgbClr val="0070C0"/>
                </a:solidFill>
              </a:rPr>
              <a:t>     我们认为他是现代作家的代表。</a:t>
            </a:r>
            <a:endParaRPr lang="en-US" altLang="zh-CN" sz="2400" dirty="0" smtClean="0">
              <a:solidFill>
                <a:srgbClr val="0070C0"/>
              </a:solidFill>
            </a:endParaRPr>
          </a:p>
          <a:p>
            <a:pPr algn="just">
              <a:lnSpc>
                <a:spcPct val="100000"/>
              </a:lnSpc>
              <a:buNone/>
            </a:pPr>
            <a:r>
              <a:rPr lang="en-US" altLang="zh-CN" dirty="0" smtClean="0"/>
              <a:t>3. I get sick of being thought of as a political automaton.</a:t>
            </a:r>
          </a:p>
          <a:p>
            <a:pPr algn="just">
              <a:lnSpc>
                <a:spcPct val="100000"/>
              </a:lnSpc>
              <a:buNone/>
            </a:pPr>
            <a:r>
              <a:rPr lang="zh-CN" altLang="en-US" sz="2400" dirty="0" smtClean="0">
                <a:solidFill>
                  <a:srgbClr val="0070C0"/>
                </a:solidFill>
              </a:rPr>
              <a:t>     我讨厌被看作政治机器。</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get oneself together: </a:t>
            </a:r>
            <a:r>
              <a:rPr lang="en-US" sz="3200" dirty="0" smtClean="0"/>
              <a:t> </a:t>
            </a:r>
            <a:r>
              <a:rPr lang="en-US" dirty="0"/>
              <a:t>to begin </a:t>
            </a:r>
            <a:r>
              <a:rPr lang="en-US" dirty="0" smtClean="0"/>
              <a:t>to be in control of one’s life, one’s emotions etc. </a:t>
            </a:r>
            <a:r>
              <a:rPr lang="zh-CN" altLang="en-US" sz="2400" dirty="0" smtClean="0">
                <a:solidFill>
                  <a:srgbClr val="0070C0"/>
                </a:solidFill>
              </a:rPr>
              <a:t>平静下来；镇定下来</a:t>
            </a:r>
            <a:endParaRPr lang="en-US" dirty="0" smtClean="0">
              <a:solidFill>
                <a:srgbClr val="0070C0"/>
              </a:solidFill>
            </a:endParaRPr>
          </a:p>
          <a:p>
            <a:pPr algn="just">
              <a:lnSpc>
                <a:spcPct val="100000"/>
              </a:lnSpc>
              <a:buNone/>
            </a:pPr>
            <a:r>
              <a:rPr lang="en-US" i="1" dirty="0" smtClean="0"/>
              <a:t>e.g. </a:t>
            </a:r>
          </a:p>
          <a:p>
            <a:pPr marL="515937" indent="-514350" algn="just">
              <a:lnSpc>
                <a:spcPct val="100000"/>
              </a:lnSpc>
              <a:buFont typeface="+mj-lt"/>
              <a:buAutoNum type="arabicPeriod"/>
            </a:pPr>
            <a:r>
              <a:rPr lang="en-US" altLang="zh-CN" dirty="0" smtClean="0"/>
              <a:t>I </a:t>
            </a:r>
            <a:r>
              <a:rPr lang="en-US" altLang="zh-CN" dirty="0" smtClean="0"/>
              <a:t>had to take a break for a cup of tea before I could really get myself together.</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我</a:t>
            </a:r>
            <a:r>
              <a:rPr lang="zh-CN" altLang="en-US" sz="2400" dirty="0" smtClean="0">
                <a:solidFill>
                  <a:srgbClr val="0070C0"/>
                </a:solidFill>
              </a:rPr>
              <a:t>得休息片刻喝杯茶来平复心情。</a:t>
            </a:r>
          </a:p>
          <a:p>
            <a:pPr marL="515937" indent="-514350" algn="just">
              <a:lnSpc>
                <a:spcPct val="100000"/>
              </a:lnSpc>
              <a:buFont typeface="+mj-lt"/>
              <a:buAutoNum type="arabicPeriod" startAt="2"/>
            </a:pPr>
            <a:r>
              <a:rPr lang="en-US" altLang="zh-CN" dirty="0" smtClean="0"/>
              <a:t>He </a:t>
            </a:r>
            <a:r>
              <a:rPr lang="en-US" altLang="zh-CN" dirty="0" smtClean="0"/>
              <a:t>could no longer get himself together and rushed out of the room. </a:t>
            </a:r>
          </a:p>
          <a:p>
            <a:pPr algn="just">
              <a:lnSpc>
                <a:spcPct val="100000"/>
              </a:lnSpc>
              <a:buNone/>
            </a:pPr>
            <a:r>
              <a:rPr lang="zh-CN" altLang="en-US" sz="2400" dirty="0" smtClean="0">
                <a:solidFill>
                  <a:srgbClr val="0070C0"/>
                </a:solidFill>
              </a:rPr>
              <a:t>    </a:t>
            </a:r>
            <a:r>
              <a:rPr lang="zh-CN" altLang="en-US" sz="2400" dirty="0" smtClean="0">
                <a:solidFill>
                  <a:srgbClr val="0070C0"/>
                </a:solidFill>
              </a:rPr>
              <a:t>   他</a:t>
            </a:r>
            <a:r>
              <a:rPr lang="zh-CN" altLang="en-US" sz="2400" dirty="0" smtClean="0">
                <a:solidFill>
                  <a:srgbClr val="0070C0"/>
                </a:solidFill>
              </a:rPr>
              <a:t>再也不能控制自己，冲出了房间。</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25901" cy="6065837"/>
          </a:xfrm>
        </p:spPr>
        <p:txBody>
          <a:bodyPr/>
          <a:lstStyle/>
          <a:p>
            <a:pPr>
              <a:buNone/>
            </a:pPr>
            <a:r>
              <a:rPr lang="en-US" altLang="zh-CN" b="1" dirty="0" smtClean="0">
                <a:latin typeface="Palatino Linotype" pitchFamily="18" charset="0"/>
              </a:rPr>
              <a:t>Relative values:</a:t>
            </a:r>
          </a:p>
          <a:p>
            <a:pPr>
              <a:buNone/>
            </a:pPr>
            <a:r>
              <a:rPr lang="en-US" altLang="zh-CN" b="1" dirty="0" smtClean="0">
                <a:latin typeface="Palatino Linotype" pitchFamily="18" charset="0"/>
                <a:hlinkClick r:id="rId7" action="ppaction://hlinksldjump"/>
              </a:rPr>
              <a:t>Venus</a:t>
            </a:r>
            <a:r>
              <a:rPr lang="en-US" altLang="zh-CN" b="1" dirty="0" smtClean="0">
                <a:latin typeface="Palatino Linotype" pitchFamily="18" charset="0"/>
              </a:rPr>
              <a:t> and </a:t>
            </a:r>
            <a:r>
              <a:rPr lang="en-US" altLang="zh-CN" b="1" dirty="0" smtClean="0">
                <a:latin typeface="Palatino Linotype" pitchFamily="18" charset="0"/>
                <a:hlinkClick r:id="rId8" action="ppaction://hlinksldjump"/>
              </a:rPr>
              <a:t>Serena Williams</a:t>
            </a:r>
            <a:r>
              <a:rPr lang="en-US" altLang="zh-CN" b="1" dirty="0" smtClean="0">
                <a:latin typeface="Palatino Linotype" pitchFamily="18" charset="0"/>
              </a:rPr>
              <a:t>,</a:t>
            </a:r>
          </a:p>
          <a:p>
            <a:pPr>
              <a:buNone/>
            </a:pPr>
            <a:r>
              <a:rPr lang="en-US" altLang="zh-CN" b="1" dirty="0" smtClean="0">
                <a:latin typeface="Palatino Linotype" pitchFamily="18" charset="0"/>
              </a:rPr>
              <a:t>sisters and tennis </a:t>
            </a:r>
            <a:r>
              <a:rPr lang="en-US" altLang="zh-CN" b="1" dirty="0" smtClean="0">
                <a:latin typeface="Palatino Linotype" pitchFamily="18" charset="0"/>
                <a:hlinkClick r:id="rId9" action="ppaction://hlinksldjump"/>
              </a:rPr>
              <a:t>legends</a:t>
            </a:r>
            <a:endParaRPr lang="en-US" altLang="zh-CN" b="1" dirty="0" smtClean="0">
              <a:latin typeface="Palatino Linotype" pitchFamily="18" charset="0"/>
            </a:endParaRPr>
          </a:p>
          <a:p>
            <a:pPr>
              <a:buNone/>
            </a:pPr>
            <a:endParaRPr lang="en-US" altLang="zh-CN" sz="2500" b="1" dirty="0" smtClean="0"/>
          </a:p>
          <a:p>
            <a:pPr marL="0" indent="1588" algn="just">
              <a:buNone/>
            </a:pPr>
            <a:r>
              <a:rPr lang="en-US" altLang="zh-CN" sz="2500" b="1" dirty="0" smtClean="0"/>
              <a:t>Venus and Serena Williams are two of the most famous tennis </a:t>
            </a:r>
            <a:r>
              <a:rPr lang="en-US" altLang="zh-CN" sz="2500" b="1" spc="50" dirty="0" smtClean="0"/>
              <a:t>players in the world. Between them they have won </a:t>
            </a:r>
            <a:r>
              <a:rPr lang="en-US" altLang="zh-CN" sz="2500" b="1" spc="-20" dirty="0" smtClean="0"/>
              <a:t>more than 50 singles titles, and over 20 doubles titles. Venus </a:t>
            </a:r>
            <a:r>
              <a:rPr lang="en-US" altLang="zh-CN" sz="2500" b="1" spc="120" dirty="0" smtClean="0"/>
              <a:t>won her first </a:t>
            </a:r>
            <a:r>
              <a:rPr lang="en-US" altLang="zh-CN" sz="2500" b="1" dirty="0" smtClean="0">
                <a:hlinkClick r:id="rId10" action="ppaction://hlinksldjump"/>
              </a:rPr>
              <a:t>Grand Slam </a:t>
            </a:r>
            <a:r>
              <a:rPr lang="en-US" altLang="zh-CN" sz="2500" b="1" dirty="0" smtClean="0"/>
              <a:t>singles title at </a:t>
            </a:r>
            <a:r>
              <a:rPr lang="en-US" altLang="zh-CN" sz="2500" b="1" dirty="0" smtClean="0">
                <a:hlinkClick r:id="rId11" action="ppaction://hlinksldjump"/>
              </a:rPr>
              <a:t>Wimbledon</a:t>
            </a:r>
            <a:r>
              <a:rPr lang="en-US" altLang="zh-CN" sz="2500" b="1" dirty="0" smtClean="0"/>
              <a:t> in 2000, aged 19. Serena won </a:t>
            </a:r>
            <a:r>
              <a:rPr lang="en-US" altLang="zh-CN" sz="2500" b="1" dirty="0" smtClean="0">
                <a:hlinkClick r:id="rId12" action="ppaction://hlinksldjump"/>
              </a:rPr>
              <a:t>the US Open</a:t>
            </a:r>
            <a:r>
              <a:rPr lang="en-US" altLang="zh-CN" sz="2500" b="1" dirty="0" smtClean="0"/>
              <a:t> in 1999, aged 17. They have three older sisters.</a:t>
            </a:r>
          </a:p>
          <a:p>
            <a:pPr lvl="1" eaLnBrk="1" hangingPunct="1">
              <a:buFont typeface="Arial" panose="020B0604020202020204" pitchFamily="34" charset="0"/>
              <a:buChar char="•"/>
              <a:defRPr/>
            </a:pPr>
            <a:endParaRPr lang="en-US" altLang="zh-CN" sz="2500" dirty="0" smtClean="0"/>
          </a:p>
        </p:txBody>
      </p:sp>
      <p:pic>
        <p:nvPicPr>
          <p:cNvPr id="6152" name="图片 8" descr="音频">
            <a:hlinkClick r:id="rId13" action="ppaction://hlinkfile"/>
          </p:cNvPr>
          <p:cNvPicPr>
            <a:picLocks noChangeAspect="1" noChangeArrowheads="1"/>
          </p:cNvPicPr>
          <p:nvPr/>
        </p:nvPicPr>
        <p:blipFill>
          <a:blip r:embed="rId14"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5" action="ppaction://hlinksldjump"/>
          </p:cNvPr>
          <p:cNvPicPr>
            <a:picLocks noChangeAspect="1"/>
          </p:cNvPicPr>
          <p:nvPr/>
        </p:nvPicPr>
        <p:blipFill>
          <a:blip r:embed="rId16"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marL="180975" indent="-179388" algn="just">
              <a:lnSpc>
                <a:spcPct val="100000"/>
              </a:lnSpc>
              <a:buNone/>
            </a:pPr>
            <a:r>
              <a:rPr lang="en-US" sz="3200" b="1" dirty="0" smtClean="0"/>
              <a:t>be born with a silver spoon in </a:t>
            </a:r>
            <a:r>
              <a:rPr lang="en-US" altLang="zh-CN" sz="3200" b="1" dirty="0" smtClean="0"/>
              <a:t>your</a:t>
            </a:r>
            <a:r>
              <a:rPr lang="en-US" sz="3200" b="1" dirty="0" smtClean="0"/>
              <a:t> </a:t>
            </a:r>
            <a:r>
              <a:rPr lang="en-US" sz="3200" b="1" dirty="0" smtClean="0"/>
              <a:t>mouth:</a:t>
            </a:r>
            <a:r>
              <a:rPr lang="en-US" sz="3200" dirty="0" smtClean="0"/>
              <a:t> </a:t>
            </a:r>
            <a:r>
              <a:rPr lang="en-US" altLang="zh-CN" dirty="0"/>
              <a:t>to </a:t>
            </a:r>
            <a:r>
              <a:rPr lang="en-US" dirty="0" smtClean="0"/>
              <a:t>belong </a:t>
            </a:r>
            <a:r>
              <a:rPr lang="en-US" dirty="0" smtClean="0"/>
              <a:t>to an upper-class family and have a lot of social advantages because of that </a:t>
            </a:r>
            <a:r>
              <a:rPr lang="zh-CN" altLang="en-US" sz="2400" dirty="0" smtClean="0">
                <a:solidFill>
                  <a:srgbClr val="0070C0"/>
                </a:solidFill>
              </a:rPr>
              <a:t>生在富贵人家</a:t>
            </a:r>
            <a:endParaRPr lang="en-US" dirty="0" smtClean="0">
              <a:solidFill>
                <a:srgbClr val="0070C0"/>
              </a:solidFill>
            </a:endParaRPr>
          </a:p>
          <a:p>
            <a:pPr marL="363538" indent="-363538" eaLnBrk="1" hangingPunct="1">
              <a:lnSpc>
                <a:spcPct val="100000"/>
              </a:lnSpc>
              <a:buSzPct val="120000"/>
              <a:buFont typeface="Arial" pitchFamily="34" charset="0"/>
              <a:buNone/>
            </a:pPr>
            <a:r>
              <a:rPr lang="en-US" altLang="zh-CN" i="1" dirty="0" smtClean="0"/>
              <a:t>e.g.</a:t>
            </a:r>
            <a:r>
              <a:rPr lang="en-US" altLang="zh-CN" dirty="0" smtClean="0"/>
              <a:t> </a:t>
            </a:r>
          </a:p>
          <a:p>
            <a:pPr marL="514350" indent="-514350" algn="just" eaLnBrk="1" hangingPunct="1">
              <a:lnSpc>
                <a:spcPct val="100000"/>
              </a:lnSpc>
              <a:buSzPct val="100000"/>
              <a:buFont typeface="+mj-lt"/>
              <a:buAutoNum type="arabicPeriod"/>
            </a:pPr>
            <a:r>
              <a:rPr lang="en-US" altLang="zh-CN" dirty="0" smtClean="0"/>
              <a:t>The stranger’s </a:t>
            </a:r>
            <a:r>
              <a:rPr lang="en-US" altLang="zh-CN" dirty="0" smtClean="0"/>
              <a:t>conduct was that of a man who had been born with a silver spoon in his mouth.</a:t>
            </a:r>
          </a:p>
          <a:p>
            <a:pPr marL="180975" indent="-180975" algn="just" eaLnBrk="1" hangingPunct="1">
              <a:lnSpc>
                <a:spcPct val="100000"/>
              </a:lnSpc>
              <a:buSzPct val="120000"/>
              <a:buFont typeface="Arial" pitchFamily="34" charset="0"/>
              <a:buNone/>
            </a:pPr>
            <a:r>
              <a:rPr lang="zh-CN" altLang="en-US" sz="2400" dirty="0" smtClean="0">
                <a:solidFill>
                  <a:srgbClr val="0070C0"/>
                </a:solidFill>
              </a:rPr>
              <a:t>     </a:t>
            </a:r>
            <a:r>
              <a:rPr lang="zh-CN" altLang="en-US" sz="2400" dirty="0" smtClean="0">
                <a:solidFill>
                  <a:srgbClr val="0070C0"/>
                </a:solidFill>
              </a:rPr>
              <a:t>   这</a:t>
            </a:r>
            <a:r>
              <a:rPr lang="zh-CN" altLang="en-US" sz="2400" dirty="0" smtClean="0">
                <a:solidFill>
                  <a:srgbClr val="0070C0"/>
                </a:solidFill>
              </a:rPr>
              <a:t>陌生人的举止像是来自富贵人家。</a:t>
            </a:r>
            <a:endParaRPr lang="en-US" altLang="zh-CN" sz="2400" dirty="0" smtClean="0">
              <a:solidFill>
                <a:srgbClr val="0070C0"/>
              </a:solidFill>
            </a:endParaRPr>
          </a:p>
          <a:p>
            <a:pPr marL="514350" indent="-514350" algn="just" eaLnBrk="1" hangingPunct="1">
              <a:lnSpc>
                <a:spcPct val="100000"/>
              </a:lnSpc>
              <a:buSzPct val="100000"/>
              <a:buFont typeface="+mj-lt"/>
              <a:buAutoNum type="arabicPeriod" startAt="2"/>
            </a:pPr>
            <a:r>
              <a:rPr lang="en-US" altLang="zh-CN" dirty="0" smtClean="0"/>
              <a:t>She </a:t>
            </a:r>
            <a:r>
              <a:rPr lang="en-US" altLang="zh-CN" dirty="0" smtClean="0"/>
              <a:t>was born with a silver spoon in her mouth and has never done a </a:t>
            </a:r>
            <a:r>
              <a:rPr lang="en-US" altLang="zh-CN" dirty="0" smtClean="0"/>
              <a:t>day’s </a:t>
            </a:r>
            <a:r>
              <a:rPr lang="en-US" altLang="zh-CN" dirty="0" smtClean="0"/>
              <a:t>hard work in her life.</a:t>
            </a:r>
          </a:p>
          <a:p>
            <a:pPr marL="363538" indent="-363538"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她</a:t>
            </a:r>
            <a:r>
              <a:rPr lang="zh-CN" altLang="en-US" sz="2400" dirty="0" smtClean="0">
                <a:solidFill>
                  <a:schemeClr val="hlink"/>
                </a:solidFill>
              </a:rPr>
              <a:t>出生于富贵人家，这辈子从未做过一天的苦活。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go without: </a:t>
            </a:r>
            <a:r>
              <a:rPr lang="en-US" dirty="0"/>
              <a:t>to live without </a:t>
            </a:r>
            <a:r>
              <a:rPr lang="en-US" dirty="0" err="1" smtClean="0"/>
              <a:t>sth</a:t>
            </a:r>
            <a:r>
              <a:rPr lang="en-US" dirty="0" smtClean="0"/>
              <a:t>. that you need or would like to have </a:t>
            </a:r>
            <a:r>
              <a:rPr lang="zh-CN" altLang="en-US" sz="2400" dirty="0" smtClean="0">
                <a:solidFill>
                  <a:srgbClr val="0070C0"/>
                </a:solidFill>
              </a:rPr>
              <a:t>没有（生活所需物等）</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eaLnBrk="1" hangingPunct="1">
              <a:lnSpc>
                <a:spcPct val="100000"/>
              </a:lnSpc>
              <a:buSzPct val="120000"/>
              <a:buFont typeface="Arial" pitchFamily="34" charset="0"/>
              <a:buNone/>
            </a:pPr>
            <a:r>
              <a:rPr lang="en-US" altLang="zh-CN" dirty="0" smtClean="0"/>
              <a:t>1. In those days we often had to go without supper.</a:t>
            </a:r>
          </a:p>
          <a:p>
            <a:pPr eaLnBrk="1" hangingPunct="1">
              <a:lnSpc>
                <a:spcPct val="100000"/>
              </a:lnSpc>
              <a:buSzPct val="120000"/>
              <a:buFont typeface="Arial" pitchFamily="34" charset="0"/>
              <a:buNone/>
            </a:pPr>
            <a:r>
              <a:rPr lang="zh-CN" altLang="en-US" sz="2400" dirty="0" smtClean="0">
                <a:solidFill>
                  <a:schemeClr val="hlink"/>
                </a:solidFill>
              </a:rPr>
              <a:t>     那时候我们常常没饭吃。</a:t>
            </a:r>
          </a:p>
          <a:p>
            <a:pPr eaLnBrk="1" hangingPunct="1">
              <a:lnSpc>
                <a:spcPct val="100000"/>
              </a:lnSpc>
              <a:buSzPct val="120000"/>
              <a:buFont typeface="Arial" pitchFamily="34" charset="0"/>
              <a:buNone/>
            </a:pPr>
            <a:r>
              <a:rPr lang="en-US" altLang="zh-CN" dirty="0" smtClean="0"/>
              <a:t>2. Since there is no butter left, we had to go without.</a:t>
            </a:r>
          </a:p>
          <a:p>
            <a:pPr eaLnBrk="1" hangingPunct="1">
              <a:lnSpc>
                <a:spcPct val="100000"/>
              </a:lnSpc>
              <a:buSzPct val="120000"/>
              <a:buFont typeface="Arial" pitchFamily="34" charset="0"/>
              <a:buNone/>
            </a:pPr>
            <a:r>
              <a:rPr lang="zh-CN" altLang="en-US" sz="2400" dirty="0" smtClean="0">
                <a:solidFill>
                  <a:schemeClr val="hlink"/>
                </a:solidFill>
              </a:rPr>
              <a:t>     既然黄油用光了，我们只得将就一下。</a:t>
            </a:r>
          </a:p>
          <a:p>
            <a:pPr eaLnBrk="1" hangingPunct="1">
              <a:lnSpc>
                <a:spcPct val="100000"/>
              </a:lnSpc>
              <a:buSzPct val="120000"/>
              <a:buFont typeface="Arial" pitchFamily="34" charset="0"/>
              <a:buNone/>
            </a:pPr>
            <a:r>
              <a:rPr lang="en-US" altLang="zh-CN" dirty="0" smtClean="0"/>
              <a:t>3. We can’t afford a holiday, so we’ll just have to go without.</a:t>
            </a:r>
          </a:p>
          <a:p>
            <a:pPr eaLnBrk="1" hangingPunct="1">
              <a:lnSpc>
                <a:spcPct val="100000"/>
              </a:lnSpc>
              <a:buSzPct val="120000"/>
              <a:buFont typeface="Arial" pitchFamily="34" charset="0"/>
              <a:buNone/>
            </a:pPr>
            <a:r>
              <a:rPr lang="zh-CN" altLang="en-US" dirty="0" smtClean="0"/>
              <a:t>    </a:t>
            </a:r>
            <a:r>
              <a:rPr lang="zh-CN" altLang="en-US" sz="2400" dirty="0" smtClean="0">
                <a:solidFill>
                  <a:schemeClr val="hlink"/>
                </a:solidFill>
              </a:rPr>
              <a:t>我们没钱度假，所以只好不去。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when it comes to (doing) sth.: </a:t>
            </a:r>
            <a:r>
              <a:rPr lang="en-US" dirty="0" smtClean="0"/>
              <a:t>when the subject being discussed is a particular thing </a:t>
            </a:r>
            <a:r>
              <a:rPr lang="zh-CN" altLang="en-US" sz="2400" dirty="0" smtClean="0">
                <a:solidFill>
                  <a:srgbClr val="0070C0"/>
                </a:solidFill>
              </a:rPr>
              <a:t>谈到（做）某事时</a:t>
            </a:r>
            <a:endParaRPr lang="en-US" dirty="0" smtClean="0">
              <a:solidFill>
                <a:srgbClr val="0070C0"/>
              </a:solidFill>
            </a:endParaRPr>
          </a:p>
          <a:p>
            <a:pPr algn="just">
              <a:buNone/>
            </a:pPr>
            <a:r>
              <a:rPr lang="en-US" i="1" dirty="0" smtClean="0"/>
              <a:t>e.g. </a:t>
            </a:r>
          </a:p>
          <a:p>
            <a:pPr marL="515937" indent="-514350" algn="just">
              <a:buFont typeface="+mj-lt"/>
              <a:buAutoNum type="arabicPeriod"/>
            </a:pPr>
            <a:r>
              <a:rPr lang="en-US" altLang="zh-CN" dirty="0" smtClean="0"/>
              <a:t>They don’t </a:t>
            </a:r>
            <a:r>
              <a:rPr lang="en-US" altLang="zh-CN" dirty="0" smtClean="0"/>
              <a:t>accept any foolishness when it comes to spending money. </a:t>
            </a:r>
          </a:p>
          <a:p>
            <a:pPr algn="just">
              <a:buNone/>
            </a:pPr>
            <a:r>
              <a:rPr lang="zh-CN" altLang="en-US" sz="2400" dirty="0" smtClean="0">
                <a:solidFill>
                  <a:srgbClr val="0070C0"/>
                </a:solidFill>
              </a:rPr>
              <a:t>    </a:t>
            </a:r>
            <a:r>
              <a:rPr lang="zh-CN" altLang="en-US" sz="2400" dirty="0" smtClean="0">
                <a:solidFill>
                  <a:srgbClr val="0070C0"/>
                </a:solidFill>
              </a:rPr>
              <a:t>   在</a:t>
            </a:r>
            <a:r>
              <a:rPr lang="zh-CN" altLang="en-US" sz="2400" dirty="0" smtClean="0">
                <a:solidFill>
                  <a:srgbClr val="0070C0"/>
                </a:solidFill>
              </a:rPr>
              <a:t>花钱的问题上，他们向来很谨慎。</a:t>
            </a:r>
          </a:p>
          <a:p>
            <a:pPr marL="515937" indent="-514350" algn="just">
              <a:buFont typeface="+mj-lt"/>
              <a:buAutoNum type="arabicPeriod" startAt="2"/>
            </a:pPr>
            <a:r>
              <a:rPr lang="en-US" altLang="zh-CN" dirty="0" smtClean="0"/>
              <a:t>Toddlers </a:t>
            </a:r>
            <a:r>
              <a:rPr lang="en-US" altLang="zh-CN" dirty="0" smtClean="0"/>
              <a:t>are notoriously antisocial when it comes to sharing toys.  </a:t>
            </a:r>
          </a:p>
          <a:p>
            <a:pPr algn="just">
              <a:buNone/>
            </a:pPr>
            <a:r>
              <a:rPr lang="zh-CN" altLang="en-US" sz="2400" dirty="0" smtClean="0">
                <a:solidFill>
                  <a:srgbClr val="0070C0"/>
                </a:solidFill>
              </a:rPr>
              <a:t>    </a:t>
            </a:r>
            <a:r>
              <a:rPr lang="zh-CN" altLang="en-US" sz="2400" dirty="0" smtClean="0">
                <a:solidFill>
                  <a:srgbClr val="0070C0"/>
                </a:solidFill>
              </a:rPr>
              <a:t>    众所周知</a:t>
            </a:r>
            <a:r>
              <a:rPr lang="zh-CN" altLang="en-US" sz="2400" dirty="0" smtClean="0">
                <a:solidFill>
                  <a:srgbClr val="0070C0"/>
                </a:solidFill>
              </a:rPr>
              <a:t>，刚学会走路的孩子不愿和别人分享玩具。</a:t>
            </a:r>
            <a:endParaRPr lang="zh-CN" altLang="en-US" dirty="0" smtClean="0"/>
          </a:p>
          <a:p>
            <a:pPr marL="515937" indent="-514350" algn="just">
              <a:buFont typeface="+mj-lt"/>
              <a:buAutoNum type="arabicPeriod" startAt="3"/>
            </a:pPr>
            <a:r>
              <a:rPr lang="en-US" altLang="zh-CN" dirty="0" smtClean="0"/>
              <a:t>The </a:t>
            </a:r>
            <a:r>
              <a:rPr lang="en-US" altLang="zh-CN" dirty="0" smtClean="0"/>
              <a:t>French are proud and highly xenophobic when it comes to cooking.  </a:t>
            </a:r>
          </a:p>
          <a:p>
            <a:pPr algn="just">
              <a:buNone/>
            </a:pPr>
            <a:r>
              <a:rPr lang="zh-CN" altLang="en-US" sz="2400" dirty="0" smtClean="0">
                <a:solidFill>
                  <a:srgbClr val="0070C0"/>
                </a:solidFill>
              </a:rPr>
              <a:t>    </a:t>
            </a:r>
            <a:r>
              <a:rPr lang="zh-CN" altLang="en-US" sz="2400" dirty="0" smtClean="0">
                <a:solidFill>
                  <a:srgbClr val="0070C0"/>
                </a:solidFill>
              </a:rPr>
              <a:t>    谈到</a:t>
            </a:r>
            <a:r>
              <a:rPr lang="zh-CN" altLang="en-US" sz="2400" dirty="0" smtClean="0">
                <a:solidFill>
                  <a:srgbClr val="0070C0"/>
                </a:solidFill>
              </a:rPr>
              <a:t>烹饪，法国人会颇为得意</a:t>
            </a:r>
            <a:r>
              <a:rPr lang="zh-CN" altLang="en-US" sz="2400" dirty="0" smtClean="0">
                <a:solidFill>
                  <a:srgbClr val="0070C0"/>
                </a:solidFill>
              </a:rPr>
              <a:t>并且非常排斥</a:t>
            </a:r>
            <a:r>
              <a:rPr lang="zh-CN" altLang="en-US" sz="2400" dirty="0" smtClean="0">
                <a:solidFill>
                  <a:srgbClr val="0070C0"/>
                </a:solidFill>
              </a:rPr>
              <a:t>外国菜。</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come </a:t>
            </a:r>
            <a:r>
              <a:rPr lang="en-US" sz="3200" b="1" dirty="0" err="1" smtClean="0"/>
              <a:t>sb.’s</a:t>
            </a:r>
            <a:r>
              <a:rPr lang="en-US" sz="3200" b="1" dirty="0" smtClean="0"/>
              <a:t> way: </a:t>
            </a:r>
            <a:r>
              <a:rPr lang="en-US" dirty="0" smtClean="0"/>
              <a:t>if </a:t>
            </a:r>
            <a:r>
              <a:rPr lang="en-US" dirty="0" err="1" smtClean="0"/>
              <a:t>sth</a:t>
            </a:r>
            <a:r>
              <a:rPr lang="en-US" dirty="0" smtClean="0"/>
              <a:t>. comes your way, it happens to you, or it becomes available </a:t>
            </a:r>
            <a:r>
              <a:rPr lang="zh-CN" altLang="en-US" sz="2400" dirty="0" smtClean="0">
                <a:solidFill>
                  <a:srgbClr val="0070C0"/>
                </a:solidFill>
              </a:rPr>
              <a:t>（某事物）发生在某人身上，被某人碰到， 可为某人所用</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515937" indent="-514350" eaLnBrk="1" hangingPunct="1">
              <a:lnSpc>
                <a:spcPct val="100000"/>
              </a:lnSpc>
              <a:buSzPct val="100000"/>
              <a:buFont typeface="+mj-lt"/>
              <a:buAutoNum type="arabicPeriod"/>
            </a:pPr>
            <a:r>
              <a:rPr lang="en-US" altLang="zh-CN" dirty="0" smtClean="0"/>
              <a:t>Several </a:t>
            </a:r>
            <a:r>
              <a:rPr lang="en-US" altLang="zh-CN" dirty="0" smtClean="0"/>
              <a:t>chances came our way but we missed them.</a:t>
            </a:r>
          </a:p>
          <a:p>
            <a:pPr eaLnBrk="1" hangingPunct="1">
              <a:lnSpc>
                <a:spcPct val="100000"/>
              </a:lnSpc>
              <a:buSzPct val="120000"/>
              <a:buFont typeface="Arial" pitchFamily="34" charset="0"/>
              <a:buNone/>
            </a:pPr>
            <a:r>
              <a:rPr lang="en-US" altLang="zh-CN" dirty="0" smtClean="0"/>
              <a:t>    </a:t>
            </a:r>
            <a:r>
              <a:rPr lang="en-US" altLang="zh-CN" dirty="0" smtClean="0"/>
              <a:t>  </a:t>
            </a:r>
            <a:r>
              <a:rPr lang="zh-CN" altLang="en-US" sz="2400" dirty="0" smtClean="0">
                <a:solidFill>
                  <a:schemeClr val="hlink"/>
                </a:solidFill>
              </a:rPr>
              <a:t>我们</a:t>
            </a:r>
            <a:r>
              <a:rPr lang="zh-CN" altLang="en-US" sz="2400" dirty="0" smtClean="0">
                <a:solidFill>
                  <a:schemeClr val="hlink"/>
                </a:solidFill>
              </a:rPr>
              <a:t>有过好几次机会，不过都没抓住。</a:t>
            </a:r>
            <a:endParaRPr lang="zh-CN" altLang="en-US" dirty="0" smtClean="0"/>
          </a:p>
          <a:p>
            <a:pPr marL="515937" indent="-514350" algn="just" eaLnBrk="1" hangingPunct="1">
              <a:lnSpc>
                <a:spcPct val="100000"/>
              </a:lnSpc>
              <a:buSzPct val="100000"/>
              <a:buFont typeface="+mj-lt"/>
              <a:buAutoNum type="arabicPeriod" startAt="2"/>
            </a:pPr>
            <a:r>
              <a:rPr lang="en-US" altLang="zh-CN" dirty="0" smtClean="0"/>
              <a:t>You </a:t>
            </a:r>
            <a:r>
              <a:rPr lang="en-US" altLang="zh-CN" dirty="0" smtClean="0"/>
              <a:t>must make the most of the opportunities that come your way.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你</a:t>
            </a:r>
            <a:r>
              <a:rPr lang="zh-CN" altLang="en-US" sz="2400" dirty="0" smtClean="0">
                <a:solidFill>
                  <a:schemeClr val="hlink"/>
                </a:solidFill>
              </a:rPr>
              <a:t>必须充分利用碰到的机会。</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take a risk / take risks: </a:t>
            </a:r>
            <a:r>
              <a:rPr lang="en-US" dirty="0"/>
              <a:t>to do </a:t>
            </a:r>
            <a:r>
              <a:rPr lang="en-US" dirty="0" err="1"/>
              <a:t>sth</a:t>
            </a:r>
            <a:r>
              <a:rPr lang="en-US" dirty="0" smtClean="0"/>
              <a:t>. although you know that </a:t>
            </a:r>
            <a:r>
              <a:rPr lang="en-US" dirty="0" err="1" smtClean="0"/>
              <a:t>sth</a:t>
            </a:r>
            <a:r>
              <a:rPr lang="en-US" dirty="0" smtClean="0"/>
              <a:t>. unpleasant or dangerous could happen </a:t>
            </a:r>
            <a:r>
              <a:rPr lang="zh-CN" altLang="en-US" sz="2400" dirty="0" smtClean="0">
                <a:solidFill>
                  <a:srgbClr val="0070C0"/>
                </a:solidFill>
              </a:rPr>
              <a:t>冒险</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a:t>
            </a:r>
          </a:p>
          <a:p>
            <a:pPr marL="515937" indent="-514350" algn="just" eaLnBrk="1" hangingPunct="1">
              <a:lnSpc>
                <a:spcPct val="100000"/>
              </a:lnSpc>
              <a:buSzPct val="100000"/>
              <a:buFont typeface="+mj-lt"/>
              <a:buAutoNum type="arabicPeriod"/>
            </a:pPr>
            <a:r>
              <a:rPr lang="en-US" altLang="zh-CN" dirty="0" smtClean="0"/>
              <a:t>The </a:t>
            </a:r>
            <a:r>
              <a:rPr lang="en-US" altLang="zh-CN" dirty="0" smtClean="0"/>
              <a:t>fuel tank could blow up, but that’s a risk we’ll have to take.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燃料</a:t>
            </a:r>
            <a:r>
              <a:rPr lang="zh-CN" altLang="en-US" sz="2400" dirty="0" smtClean="0">
                <a:solidFill>
                  <a:schemeClr val="hlink"/>
                </a:solidFill>
              </a:rPr>
              <a:t>罐有可能爆炸，但我们必须冒这个险。</a:t>
            </a:r>
            <a:endParaRPr lang="en-US" altLang="zh-CN" sz="2400" dirty="0" smtClean="0"/>
          </a:p>
          <a:p>
            <a:pPr marL="515937" indent="-514350" algn="just" eaLnBrk="1" hangingPunct="1">
              <a:lnSpc>
                <a:spcPct val="100000"/>
              </a:lnSpc>
              <a:buSzPct val="100000"/>
              <a:buFont typeface="+mj-lt"/>
              <a:buAutoNum type="arabicPeriod" startAt="2"/>
            </a:pPr>
            <a:r>
              <a:rPr lang="en-US" altLang="zh-CN" dirty="0" smtClean="0"/>
              <a:t>You </a:t>
            </a:r>
            <a:r>
              <a:rPr lang="en-US" altLang="zh-CN" dirty="0" smtClean="0"/>
              <a:t>have no right to take risks with other people’s money.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你</a:t>
            </a:r>
            <a:r>
              <a:rPr lang="zh-CN" altLang="en-US" sz="2400" dirty="0" smtClean="0">
                <a:solidFill>
                  <a:schemeClr val="hlink"/>
                </a:solidFill>
              </a:rPr>
              <a:t>没有权利拿别人的钱财去冒险。</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(on the one hand ...) on the other hand: </a:t>
            </a:r>
            <a:r>
              <a:rPr lang="en-US" dirty="0" smtClean="0"/>
              <a:t>used for giving two different opinions about sth. </a:t>
            </a:r>
            <a:r>
              <a:rPr lang="zh-CN" altLang="en-US" sz="2400" dirty="0" smtClean="0">
                <a:solidFill>
                  <a:srgbClr val="0070C0"/>
                </a:solidFill>
                <a:latin typeface="+mn-ea"/>
              </a:rPr>
              <a:t>（一方面</a:t>
            </a:r>
            <a:r>
              <a:rPr lang="en-US" altLang="zh-CN" sz="2400" dirty="0" smtClean="0">
                <a:solidFill>
                  <a:srgbClr val="0070C0"/>
                </a:solidFill>
                <a:latin typeface="+mn-ea"/>
              </a:rPr>
              <a:t>…</a:t>
            </a:r>
            <a:r>
              <a:rPr lang="zh-CN" altLang="en-US" sz="2400" dirty="0" smtClean="0">
                <a:solidFill>
                  <a:srgbClr val="0070C0"/>
                </a:solidFill>
                <a:latin typeface="+mn-ea"/>
              </a:rPr>
              <a:t>，）</a:t>
            </a:r>
            <a:r>
              <a:rPr lang="zh-CN" altLang="en-US" sz="2400" dirty="0" smtClean="0">
                <a:solidFill>
                  <a:srgbClr val="0070C0"/>
                </a:solidFill>
                <a:latin typeface="+mn-ea"/>
              </a:rPr>
              <a:t>另一方面</a:t>
            </a:r>
            <a:r>
              <a:rPr lang="en-US" altLang="zh-CN" sz="2400" dirty="0" smtClean="0">
                <a:solidFill>
                  <a:srgbClr val="0070C0"/>
                </a:solidFill>
                <a:latin typeface="+mn-ea"/>
              </a:rPr>
              <a:t>…</a:t>
            </a:r>
            <a:endParaRPr lang="en-US" dirty="0" smtClean="0">
              <a:solidFill>
                <a:srgbClr val="0070C0"/>
              </a:solidFill>
              <a:latin typeface="+mn-ea"/>
            </a:endParaRPr>
          </a:p>
          <a:p>
            <a:pPr eaLnBrk="1" hangingPunct="1">
              <a:buSzPct val="120000"/>
              <a:buFont typeface="Arial" pitchFamily="34" charset="0"/>
              <a:buNone/>
            </a:pPr>
            <a:r>
              <a:rPr lang="en-US" altLang="zh-CN" i="1" dirty="0" smtClean="0"/>
              <a:t>e.g.</a:t>
            </a:r>
            <a:r>
              <a:rPr lang="en-US" altLang="zh-CN" dirty="0" smtClean="0"/>
              <a:t> </a:t>
            </a:r>
          </a:p>
          <a:p>
            <a:pPr marL="515937" indent="-514350" algn="just" eaLnBrk="1" hangingPunct="1">
              <a:buSzPct val="100000"/>
              <a:buFont typeface="+mj-lt"/>
              <a:buAutoNum type="arabicPeriod"/>
            </a:pPr>
            <a:r>
              <a:rPr lang="en-US" altLang="zh-CN" dirty="0" smtClean="0"/>
              <a:t>On </a:t>
            </a:r>
            <a:r>
              <a:rPr lang="en-US" altLang="zh-CN" dirty="0" smtClean="0"/>
              <a:t>the one hand I want to sell the house, but on the other hand I can’t bear the thought of moving.</a:t>
            </a:r>
          </a:p>
          <a:p>
            <a:pPr eaLnBrk="1" hangingPunct="1">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一方面</a:t>
            </a:r>
            <a:r>
              <a:rPr lang="zh-CN" altLang="en-US" sz="2400" dirty="0" smtClean="0">
                <a:solidFill>
                  <a:schemeClr val="hlink"/>
                </a:solidFill>
              </a:rPr>
              <a:t>我想把房子卖掉，但另一方面我又不愿搬家。</a:t>
            </a:r>
          </a:p>
          <a:p>
            <a:pPr marL="515937" indent="-514350" algn="just">
              <a:buFont typeface="+mj-lt"/>
              <a:buAutoNum type="arabicPeriod" startAt="2"/>
            </a:pPr>
            <a:r>
              <a:rPr lang="en-US" dirty="0" smtClean="0"/>
              <a:t>On </a:t>
            </a:r>
            <a:r>
              <a:rPr lang="en-US" dirty="0" smtClean="0"/>
              <a:t>one hand, some people argued that it is a good thing for middle students to visit the famous university campus. On the other hand, some people hold a negative view about this phenomenon. </a:t>
            </a:r>
            <a:r>
              <a:rPr lang="en-US" sz="2400" b="1" dirty="0" smtClean="0">
                <a:solidFill>
                  <a:schemeClr val="accent6">
                    <a:lumMod val="50000"/>
                  </a:schemeClr>
                </a:solidFill>
              </a:rPr>
              <a:t>(CET4-2005-12)</a:t>
            </a:r>
            <a:endParaRPr lang="en-US" b="1" dirty="0" smtClean="0">
              <a:solidFill>
                <a:schemeClr val="accent6">
                  <a:lumMod val="50000"/>
                </a:schemeClr>
              </a:solidFill>
            </a:endParaRPr>
          </a:p>
          <a:p>
            <a:pPr algn="just">
              <a:buNone/>
            </a:pPr>
            <a:r>
              <a:rPr lang="en-US" altLang="zh-CN" sz="2400" dirty="0" smtClean="0">
                <a:solidFill>
                  <a:srgbClr val="0070C0"/>
                </a:solidFill>
              </a:rPr>
              <a:t>   </a:t>
            </a:r>
            <a:r>
              <a:rPr lang="en-US" altLang="zh-CN" sz="2400" dirty="0" smtClean="0">
                <a:solidFill>
                  <a:srgbClr val="0070C0"/>
                </a:solidFill>
              </a:rPr>
              <a:t>      </a:t>
            </a:r>
            <a:r>
              <a:rPr lang="zh-CN" altLang="en-US" sz="2400" dirty="0" smtClean="0">
                <a:solidFill>
                  <a:srgbClr val="0070C0"/>
                </a:solidFill>
              </a:rPr>
              <a:t>一方面</a:t>
            </a:r>
            <a:r>
              <a:rPr lang="zh-CN" altLang="en-US" sz="2400" dirty="0" smtClean="0">
                <a:solidFill>
                  <a:srgbClr val="0070C0"/>
                </a:solidFill>
              </a:rPr>
              <a:t>，有些人觉得中学生参观知名大学的校园是一件</a:t>
            </a:r>
            <a:r>
              <a:rPr lang="zh-CN" altLang="en-US" sz="2400" dirty="0" smtClean="0">
                <a:solidFill>
                  <a:srgbClr val="0070C0"/>
                </a:solidFill>
              </a:rPr>
              <a:t>好事</a:t>
            </a:r>
            <a:endParaRPr lang="en-US" altLang="zh-CN" sz="2400" dirty="0" smtClean="0">
              <a:solidFill>
                <a:srgbClr val="0070C0"/>
              </a:solidFill>
            </a:endParaRPr>
          </a:p>
          <a:p>
            <a:pPr algn="just">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a:t>
            </a:r>
            <a:r>
              <a:rPr lang="zh-CN" altLang="en-US" sz="2400" dirty="0" smtClean="0">
                <a:solidFill>
                  <a:srgbClr val="0070C0"/>
                </a:solidFill>
              </a:rPr>
              <a:t>但另一方面，有人对此现象持有反对的观点。</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store </a:t>
            </a:r>
            <a:r>
              <a:rPr lang="en-US" sz="3200" b="1" dirty="0" err="1" smtClean="0"/>
              <a:t>sth</a:t>
            </a:r>
            <a:r>
              <a:rPr lang="en-US" sz="3200" b="1" dirty="0" smtClean="0"/>
              <a:t>. up	</a:t>
            </a:r>
          </a:p>
          <a:p>
            <a:pPr>
              <a:buNone/>
            </a:pPr>
            <a:r>
              <a:rPr lang="en-US" b="1" dirty="0" smtClean="0"/>
              <a:t>1. </a:t>
            </a:r>
            <a:r>
              <a:rPr lang="en-US" dirty="0"/>
              <a:t>to do </a:t>
            </a:r>
            <a:r>
              <a:rPr lang="en-US" dirty="0" err="1"/>
              <a:t>sth</a:t>
            </a:r>
            <a:r>
              <a:rPr lang="en-US" dirty="0" smtClean="0"/>
              <a:t>. that will cause problems in the future </a:t>
            </a:r>
            <a:r>
              <a:rPr lang="zh-CN" altLang="en-US" sz="2400" dirty="0" smtClean="0">
                <a:solidFill>
                  <a:srgbClr val="0070C0"/>
                </a:solidFill>
              </a:rPr>
              <a:t>积累，制造（问题）</a:t>
            </a:r>
            <a:endParaRPr lang="zh-CN" altLang="en-US" dirty="0" smtClean="0">
              <a:solidFill>
                <a:srgbClr val="0070C0"/>
              </a:solidFill>
            </a:endParaRPr>
          </a:p>
          <a:p>
            <a:pPr marL="361950" indent="-361950" eaLnBrk="1" hangingPunct="1">
              <a:buSzPct val="90000"/>
              <a:buNone/>
            </a:pPr>
            <a:r>
              <a:rPr lang="en-US" altLang="zh-CN" i="1" dirty="0" smtClean="0"/>
              <a:t>e.g.</a:t>
            </a:r>
            <a:r>
              <a:rPr lang="en-US" altLang="zh-CN" dirty="0" smtClean="0"/>
              <a:t> Sarah is storing up problems for herself by lying to him. </a:t>
            </a:r>
          </a:p>
          <a:p>
            <a:pPr marL="361950" indent="-361950" eaLnBrk="1" hangingPunct="1">
              <a:buSzPct val="120000"/>
              <a:buNone/>
            </a:pPr>
            <a:r>
              <a:rPr lang="zh-CN" altLang="en-US" sz="2400" dirty="0" smtClean="0">
                <a:solidFill>
                  <a:schemeClr val="hlink"/>
                </a:solidFill>
              </a:rPr>
              <a:t>        </a:t>
            </a:r>
            <a:r>
              <a:rPr lang="zh-CN" altLang="en-US" sz="2400" dirty="0" smtClean="0">
                <a:solidFill>
                  <a:schemeClr val="hlink"/>
                </a:solidFill>
              </a:rPr>
              <a:t> 莎</a:t>
            </a:r>
            <a:r>
              <a:rPr lang="zh-CN" altLang="en-US" sz="2400" dirty="0" smtClean="0">
                <a:solidFill>
                  <a:schemeClr val="hlink"/>
                </a:solidFill>
              </a:rPr>
              <a:t>拉对他说谎是在为她自己制造麻烦。</a:t>
            </a:r>
          </a:p>
          <a:p>
            <a:pPr>
              <a:buNone/>
            </a:pPr>
            <a:r>
              <a:rPr lang="en-US" b="1" dirty="0" smtClean="0"/>
              <a:t>2. </a:t>
            </a:r>
            <a:r>
              <a:rPr lang="en-US" spc="-80" dirty="0"/>
              <a:t>to keep </a:t>
            </a:r>
            <a:r>
              <a:rPr lang="en-US" spc="-80" dirty="0" smtClean="0"/>
              <a:t>a lot of </a:t>
            </a:r>
            <a:r>
              <a:rPr lang="en-US" spc="-80" dirty="0" err="1" smtClean="0"/>
              <a:t>sth</a:t>
            </a:r>
            <a:r>
              <a:rPr lang="en-US" spc="-80" dirty="0" smtClean="0"/>
              <a:t>. so that you can use it later </a:t>
            </a:r>
            <a:r>
              <a:rPr lang="zh-CN" altLang="en-US" sz="2400" spc="-80" dirty="0" smtClean="0">
                <a:solidFill>
                  <a:srgbClr val="0070C0"/>
                </a:solidFill>
              </a:rPr>
              <a:t>储备（大量物品）</a:t>
            </a:r>
            <a:endParaRPr lang="en-US" spc="-80" dirty="0" smtClean="0">
              <a:solidFill>
                <a:srgbClr val="0070C0"/>
              </a:solidFill>
            </a:endParaRPr>
          </a:p>
          <a:p>
            <a:pPr>
              <a:buNone/>
            </a:pPr>
            <a:r>
              <a:rPr lang="en-US" i="1" dirty="0" smtClean="0"/>
              <a:t>e.g. </a:t>
            </a:r>
          </a:p>
          <a:p>
            <a:pPr marL="361950" indent="-361950" eaLnBrk="1" hangingPunct="1">
              <a:buSzPct val="120000"/>
              <a:buNone/>
            </a:pPr>
            <a:r>
              <a:rPr lang="en-US" altLang="zh-CN" dirty="0" smtClean="0"/>
              <a:t>1. Squirrels are storing up nuts for the winter.</a:t>
            </a:r>
          </a:p>
          <a:p>
            <a:pPr marL="361950" indent="-361950" eaLnBrk="1" hangingPunct="1">
              <a:buSzPct val="120000"/>
              <a:buNone/>
            </a:pPr>
            <a:r>
              <a:rPr lang="zh-CN" altLang="en-US" sz="2400" dirty="0" smtClean="0">
                <a:solidFill>
                  <a:schemeClr val="hlink"/>
                </a:solidFill>
              </a:rPr>
              <a:t>     松鼠正在为冬天储存坚果。</a:t>
            </a:r>
          </a:p>
          <a:p>
            <a:pPr>
              <a:buNone/>
            </a:pPr>
            <a:r>
              <a:rPr lang="en-US" altLang="zh-CN" dirty="0" smtClean="0"/>
              <a:t>2. In expectation of war, many people like to store up food.  </a:t>
            </a:r>
          </a:p>
          <a:p>
            <a:pPr>
              <a:buNone/>
            </a:pPr>
            <a:r>
              <a:rPr lang="zh-CN" altLang="en-US" sz="2400" dirty="0" smtClean="0">
                <a:solidFill>
                  <a:srgbClr val="0070C0"/>
                </a:solidFill>
              </a:rPr>
              <a:t>     预期战争将至，许多</a:t>
            </a:r>
            <a:r>
              <a:rPr lang="zh-CN" altLang="en-US" sz="2400" dirty="0" smtClean="0">
                <a:solidFill>
                  <a:srgbClr val="0070C0"/>
                </a:solidFill>
              </a:rPr>
              <a:t>人喜欢囤积</a:t>
            </a:r>
            <a:r>
              <a:rPr lang="zh-CN" altLang="en-US" sz="2400" dirty="0" smtClean="0">
                <a:solidFill>
                  <a:srgbClr val="0070C0"/>
                </a:solidFill>
              </a:rPr>
              <a:t>食品。</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dissolve">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get </a:t>
            </a:r>
            <a:r>
              <a:rPr lang="en-US" sz="3200" b="1" dirty="0" err="1" smtClean="0"/>
              <a:t>sth</a:t>
            </a:r>
            <a:r>
              <a:rPr lang="en-US" sz="3200" b="1" dirty="0" smtClean="0"/>
              <a:t>. off </a:t>
            </a:r>
            <a:r>
              <a:rPr lang="en-US" altLang="zh-CN" sz="3200" b="1" dirty="0" smtClean="0"/>
              <a:t>your </a:t>
            </a:r>
            <a:r>
              <a:rPr lang="en-US" sz="3200" b="1" dirty="0" smtClean="0"/>
              <a:t>chest</a:t>
            </a:r>
            <a:r>
              <a:rPr lang="en-US" sz="3200" b="1" dirty="0" smtClean="0"/>
              <a:t>: </a:t>
            </a:r>
            <a:r>
              <a:rPr lang="en-US" altLang="zh-CN" spc="-30" dirty="0"/>
              <a:t>to </a:t>
            </a:r>
            <a:r>
              <a:rPr lang="en-US" spc="-30" dirty="0" smtClean="0"/>
              <a:t>talk </a:t>
            </a:r>
            <a:r>
              <a:rPr lang="en-US" spc="-30" dirty="0" smtClean="0"/>
              <a:t>to sb. about </a:t>
            </a:r>
            <a:r>
              <a:rPr lang="en-US" spc="-30" dirty="0" err="1" smtClean="0"/>
              <a:t>sth</a:t>
            </a:r>
            <a:r>
              <a:rPr lang="en-US" spc="-30" dirty="0" smtClean="0"/>
              <a:t>. that has been worrying you, so that you feel better about it </a:t>
            </a:r>
            <a:r>
              <a:rPr lang="zh-CN" altLang="en-US" sz="2400" spc="-30" dirty="0" smtClean="0">
                <a:solidFill>
                  <a:srgbClr val="0070C0"/>
                </a:solidFill>
              </a:rPr>
              <a:t>倾吐某事</a:t>
            </a:r>
            <a:endParaRPr lang="en-US" spc="-30" dirty="0" smtClean="0">
              <a:solidFill>
                <a:srgbClr val="0070C0"/>
              </a:solidFill>
            </a:endParaRPr>
          </a:p>
          <a:p>
            <a:pPr algn="just" eaLnBrk="1" hangingPunct="1">
              <a:lnSpc>
                <a:spcPct val="100000"/>
              </a:lnSpc>
              <a:buSzPct val="120000"/>
              <a:buFont typeface="Arial" pitchFamily="34" charset="0"/>
              <a:buNone/>
            </a:pPr>
            <a:r>
              <a:rPr lang="en-US" altLang="zh-CN" i="1" dirty="0" smtClean="0"/>
              <a:t>e.g. </a:t>
            </a:r>
          </a:p>
          <a:p>
            <a:pPr marL="515937" indent="-514350" algn="just" eaLnBrk="1" hangingPunct="1">
              <a:lnSpc>
                <a:spcPct val="100000"/>
              </a:lnSpc>
              <a:buSzPct val="100000"/>
              <a:buFont typeface="+mj-lt"/>
              <a:buAutoNum type="arabicPeriod"/>
            </a:pPr>
            <a:r>
              <a:rPr lang="en-US" altLang="zh-CN" dirty="0" smtClean="0"/>
              <a:t>People </a:t>
            </a:r>
            <a:r>
              <a:rPr lang="en-US" altLang="zh-CN" dirty="0" smtClean="0"/>
              <a:t>are able to get things off their chest in these meetings.</a:t>
            </a:r>
          </a:p>
          <a:p>
            <a:pPr eaLnBrk="1" hangingPunct="1">
              <a:lnSpc>
                <a:spcPct val="100000"/>
              </a:lnSpc>
              <a:buSzPct val="120000"/>
              <a:buFont typeface="Arial" pitchFamily="34" charset="0"/>
              <a:buNone/>
            </a:pPr>
            <a:r>
              <a:rPr lang="zh-CN" altLang="en-US" dirty="0" smtClean="0"/>
              <a:t>     </a:t>
            </a:r>
            <a:r>
              <a:rPr lang="zh-CN" altLang="en-US" dirty="0" smtClean="0"/>
              <a:t> </a:t>
            </a:r>
            <a:r>
              <a:rPr lang="zh-CN" altLang="en-US" sz="2400" dirty="0" smtClean="0">
                <a:solidFill>
                  <a:schemeClr val="hlink"/>
                </a:solidFill>
              </a:rPr>
              <a:t>在</a:t>
            </a:r>
            <a:r>
              <a:rPr lang="zh-CN" altLang="en-US" sz="2400" dirty="0" smtClean="0">
                <a:solidFill>
                  <a:schemeClr val="hlink"/>
                </a:solidFill>
              </a:rPr>
              <a:t>这些聚会上，人们可以倾吐他们心中的烦恼。</a:t>
            </a:r>
          </a:p>
          <a:p>
            <a:pPr marL="515937" indent="-514350" algn="just" eaLnBrk="1" hangingPunct="1">
              <a:lnSpc>
                <a:spcPct val="100000"/>
              </a:lnSpc>
              <a:buSzPct val="100000"/>
              <a:buFont typeface="+mj-lt"/>
              <a:buAutoNum type="arabicPeriod" startAt="2"/>
            </a:pPr>
            <a:r>
              <a:rPr lang="en-US" altLang="zh-CN" dirty="0" smtClean="0"/>
              <a:t>He </a:t>
            </a:r>
            <a:r>
              <a:rPr lang="en-US" altLang="zh-CN" dirty="0" smtClean="0"/>
              <a:t>came to see me because he wanted to get something off his chest.</a:t>
            </a:r>
          </a:p>
          <a:p>
            <a:pPr eaLnBrk="1" hangingPunct="1">
              <a:lnSpc>
                <a:spcPct val="100000"/>
              </a:lnSpc>
              <a:buSzPct val="120000"/>
              <a:buFont typeface="Arial" pitchFamily="34" charset="0"/>
              <a:buNone/>
            </a:pPr>
            <a:r>
              <a:rPr lang="en-US" altLang="zh-CN" dirty="0" smtClean="0"/>
              <a:t>     </a:t>
            </a:r>
            <a:r>
              <a:rPr lang="en-US" altLang="zh-CN" dirty="0" smtClean="0"/>
              <a:t> </a:t>
            </a:r>
            <a:r>
              <a:rPr lang="zh-CN" altLang="en-US" sz="2400" dirty="0" smtClean="0">
                <a:solidFill>
                  <a:schemeClr val="hlink"/>
                </a:solidFill>
              </a:rPr>
              <a:t>他</a:t>
            </a:r>
            <a:r>
              <a:rPr lang="zh-CN" altLang="en-US" sz="2400" dirty="0" smtClean="0">
                <a:solidFill>
                  <a:schemeClr val="hlink"/>
                </a:solidFill>
              </a:rPr>
              <a:t>来看我是因为他想倾吐一些事。</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for sure: </a:t>
            </a:r>
            <a:r>
              <a:rPr lang="en-US" dirty="0" smtClean="0"/>
              <a:t>definitely </a:t>
            </a:r>
            <a:r>
              <a:rPr lang="zh-CN" altLang="en-US" sz="2400" dirty="0" smtClean="0">
                <a:solidFill>
                  <a:srgbClr val="0070C0"/>
                </a:solidFill>
              </a:rPr>
              <a:t>确定无疑地</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a:t>
            </a:r>
            <a:r>
              <a:rPr lang="en-US" altLang="zh-CN" dirty="0" smtClean="0"/>
              <a:t> </a:t>
            </a:r>
          </a:p>
          <a:p>
            <a:pPr eaLnBrk="1" hangingPunct="1">
              <a:lnSpc>
                <a:spcPct val="100000"/>
              </a:lnSpc>
              <a:buSzPct val="120000"/>
              <a:buFont typeface="Arial" pitchFamily="34" charset="0"/>
              <a:buNone/>
            </a:pPr>
            <a:r>
              <a:rPr lang="en-US" altLang="zh-CN" dirty="0" smtClean="0"/>
              <a:t>1. I will call you tomorrow for sure.</a:t>
            </a:r>
          </a:p>
          <a:p>
            <a:pPr eaLnBrk="1" hangingPunct="1">
              <a:lnSpc>
                <a:spcPct val="100000"/>
              </a:lnSpc>
              <a:buSzPct val="120000"/>
              <a:buFont typeface="Arial" pitchFamily="34" charset="0"/>
              <a:buNone/>
            </a:pPr>
            <a:r>
              <a:rPr lang="en-US" altLang="zh-CN" sz="2400" dirty="0" smtClean="0">
                <a:solidFill>
                  <a:schemeClr val="hlink"/>
                </a:solidFill>
              </a:rPr>
              <a:t>     </a:t>
            </a:r>
            <a:r>
              <a:rPr lang="zh-CN" altLang="en-US" sz="2400" dirty="0" smtClean="0">
                <a:solidFill>
                  <a:schemeClr val="hlink"/>
                </a:solidFill>
              </a:rPr>
              <a:t>我明天肯定会打电话给你。</a:t>
            </a:r>
          </a:p>
          <a:p>
            <a:pPr eaLnBrk="1" hangingPunct="1">
              <a:lnSpc>
                <a:spcPct val="100000"/>
              </a:lnSpc>
              <a:buSzPct val="120000"/>
              <a:buFont typeface="Arial" pitchFamily="34" charset="0"/>
              <a:buNone/>
            </a:pPr>
            <a:r>
              <a:rPr lang="en-US" altLang="zh-CN" dirty="0" smtClean="0"/>
              <a:t>2. “Are you going on Friday?” “I don’t know for sure.”</a:t>
            </a:r>
          </a:p>
          <a:p>
            <a:pPr eaLnBrk="1" hangingPunct="1">
              <a:lnSpc>
                <a:spcPct val="100000"/>
              </a:lnSpc>
              <a:buSzPct val="120000"/>
              <a:buFont typeface="Arial" pitchFamily="34" charset="0"/>
              <a:buNone/>
            </a:pPr>
            <a:r>
              <a:rPr lang="en-US" altLang="zh-CN" sz="2400" dirty="0" smtClean="0">
                <a:solidFill>
                  <a:schemeClr val="hlink"/>
                </a:solidFill>
              </a:rPr>
              <a:t>    </a:t>
            </a:r>
            <a:r>
              <a:rPr lang="en-US" altLang="zh-CN" sz="2400" dirty="0" smtClean="0">
                <a:solidFill>
                  <a:schemeClr val="hlink"/>
                </a:solidFill>
                <a:latin typeface="宋体" pitchFamily="2" charset="-122"/>
              </a:rPr>
              <a:t>“</a:t>
            </a:r>
            <a:r>
              <a:rPr lang="zh-CN" altLang="en-US" sz="2400" dirty="0" smtClean="0">
                <a:solidFill>
                  <a:schemeClr val="hlink"/>
                </a:solidFill>
                <a:latin typeface="宋体" pitchFamily="2" charset="-122"/>
              </a:rPr>
              <a:t>你星期五去吗？”“我不能肯定。”</a:t>
            </a:r>
          </a:p>
          <a:p>
            <a:pPr eaLnBrk="1" hangingPunct="1">
              <a:lnSpc>
                <a:spcPct val="100000"/>
              </a:lnSpc>
              <a:buSzPct val="120000"/>
              <a:buFont typeface="Arial" pitchFamily="34" charset="0"/>
              <a:buNone/>
            </a:pPr>
            <a:r>
              <a:rPr lang="en-US" altLang="zh-CN" dirty="0" smtClean="0"/>
              <a:t>3. No one knows for sure what really happened.</a:t>
            </a:r>
          </a:p>
          <a:p>
            <a:pPr eaLnBrk="1" hangingPunct="1">
              <a:lnSpc>
                <a:spcPct val="100000"/>
              </a:lnSpc>
              <a:buSzPct val="120000"/>
              <a:buFont typeface="Arial" pitchFamily="34" charset="0"/>
              <a:buNone/>
            </a:pPr>
            <a:r>
              <a:rPr lang="zh-CN" altLang="en-US" sz="2400" dirty="0" smtClean="0">
                <a:solidFill>
                  <a:schemeClr val="hlink"/>
                </a:solidFill>
              </a:rPr>
              <a:t>     没有人确切地知道到底发生了什么事。</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come along: </a:t>
            </a:r>
            <a:r>
              <a:rPr lang="en-US" dirty="0"/>
              <a:t>to arrive or </a:t>
            </a:r>
            <a:r>
              <a:rPr lang="en-US" dirty="0" smtClean="0"/>
              <a:t>become available </a:t>
            </a:r>
            <a:r>
              <a:rPr lang="zh-CN" altLang="en-US" sz="2400" dirty="0" smtClean="0">
                <a:solidFill>
                  <a:srgbClr val="0070C0"/>
                </a:solidFill>
              </a:rPr>
              <a:t>到达；出现</a:t>
            </a:r>
            <a:endParaRPr lang="en-US" dirty="0" smtClean="0">
              <a:solidFill>
                <a:srgbClr val="0070C0"/>
              </a:solidFill>
            </a:endParaRPr>
          </a:p>
          <a:p>
            <a:pPr>
              <a:lnSpc>
                <a:spcPct val="100000"/>
              </a:lnSpc>
              <a:buNone/>
            </a:pPr>
            <a:r>
              <a:rPr lang="en-US" i="1" dirty="0" smtClean="0"/>
              <a:t>e.g. </a:t>
            </a:r>
          </a:p>
          <a:p>
            <a:pPr marL="515937" indent="-514350" algn="just">
              <a:lnSpc>
                <a:spcPct val="100000"/>
              </a:lnSpc>
              <a:buFont typeface="+mj-lt"/>
              <a:buAutoNum type="arabicPeriod"/>
            </a:pPr>
            <a:r>
              <a:rPr lang="en-US" altLang="zh-CN" dirty="0" smtClean="0"/>
              <a:t>I </a:t>
            </a:r>
            <a:r>
              <a:rPr lang="en-US" altLang="zh-CN" dirty="0" smtClean="0"/>
              <a:t>waited a long time until a script came along that I thought was genuinely funny.</a:t>
            </a:r>
          </a:p>
          <a:p>
            <a:pPr>
              <a:lnSpc>
                <a:spcPct val="100000"/>
              </a:lnSpc>
              <a:buNone/>
            </a:pPr>
            <a:r>
              <a:rPr lang="zh-CN" altLang="en-US" sz="2400" dirty="0" smtClean="0">
                <a:solidFill>
                  <a:srgbClr val="0070C0"/>
                </a:solidFill>
              </a:rPr>
              <a:t>    </a:t>
            </a:r>
            <a:r>
              <a:rPr lang="zh-CN" altLang="en-US" sz="2400" dirty="0" smtClean="0">
                <a:solidFill>
                  <a:srgbClr val="0070C0"/>
                </a:solidFill>
              </a:rPr>
              <a:t>   我等</a:t>
            </a:r>
            <a:r>
              <a:rPr lang="zh-CN" altLang="en-US" sz="2400" dirty="0" smtClean="0">
                <a:solidFill>
                  <a:srgbClr val="0070C0"/>
                </a:solidFill>
              </a:rPr>
              <a:t>了很长时间，直到出现了一个我认为真正逗趣的剧本。</a:t>
            </a:r>
          </a:p>
          <a:p>
            <a:pPr marL="515937" indent="-514350">
              <a:lnSpc>
                <a:spcPct val="100000"/>
              </a:lnSpc>
              <a:buFont typeface="+mj-lt"/>
              <a:buAutoNum type="arabicPeriod" startAt="2"/>
            </a:pPr>
            <a:r>
              <a:rPr lang="en-US" altLang="zh-CN" dirty="0" smtClean="0"/>
              <a:t>It </a:t>
            </a:r>
            <a:r>
              <a:rPr lang="en-US" altLang="zh-CN" dirty="0" smtClean="0"/>
              <a:t>was lucky you came along.</a:t>
            </a:r>
          </a:p>
          <a:p>
            <a:pPr>
              <a:lnSpc>
                <a:spcPct val="100000"/>
              </a:lnSpc>
              <a:buNone/>
            </a:pPr>
            <a:r>
              <a:rPr lang="zh-CN" altLang="en-US" sz="2400" dirty="0" smtClean="0">
                <a:solidFill>
                  <a:srgbClr val="0070C0"/>
                </a:solidFill>
              </a:rPr>
              <a:t>    </a:t>
            </a:r>
            <a:r>
              <a:rPr lang="zh-CN" altLang="en-US" sz="2400" dirty="0" smtClean="0">
                <a:solidFill>
                  <a:srgbClr val="0070C0"/>
                </a:solidFill>
              </a:rPr>
              <a:t>   真</a:t>
            </a:r>
            <a:r>
              <a:rPr lang="zh-CN" altLang="en-US" sz="2400" dirty="0" smtClean="0">
                <a:solidFill>
                  <a:srgbClr val="0070C0"/>
                </a:solidFill>
              </a:rPr>
              <a:t>幸运你来了。</a:t>
            </a:r>
            <a:endParaRPr lang="en-US" altLang="zh-CN" sz="2400" dirty="0" smtClean="0">
              <a:solidFill>
                <a:srgbClr val="0070C0"/>
              </a:solidFill>
            </a:endParaRPr>
          </a:p>
          <a:p>
            <a:pPr marL="515937" indent="-514350">
              <a:lnSpc>
                <a:spcPct val="100000"/>
              </a:lnSpc>
              <a:buFont typeface="+mj-lt"/>
              <a:buAutoNum type="arabicPeriod" startAt="3"/>
            </a:pPr>
            <a:r>
              <a:rPr lang="en-US" altLang="zh-CN" dirty="0" smtClean="0"/>
              <a:t>These </a:t>
            </a:r>
            <a:r>
              <a:rPr lang="en-US" altLang="zh-CN" dirty="0" smtClean="0"/>
              <a:t>troubles came along all at the same time that I was at a loss.</a:t>
            </a:r>
          </a:p>
          <a:p>
            <a:pPr>
              <a:lnSpc>
                <a:spcPct val="100000"/>
              </a:lnSpc>
              <a:buNone/>
            </a:pPr>
            <a:r>
              <a:rPr lang="zh-CN" altLang="en-US" sz="2400" dirty="0" smtClean="0">
                <a:solidFill>
                  <a:srgbClr val="0070C0"/>
                </a:solidFill>
              </a:rPr>
              <a:t>    </a:t>
            </a:r>
            <a:r>
              <a:rPr lang="zh-CN" altLang="en-US" sz="2400" dirty="0" smtClean="0">
                <a:solidFill>
                  <a:srgbClr val="0070C0"/>
                </a:solidFill>
              </a:rPr>
              <a:t>   这些</a:t>
            </a:r>
            <a:r>
              <a:rPr lang="zh-CN" altLang="en-US" sz="2400" dirty="0" smtClean="0">
                <a:solidFill>
                  <a:srgbClr val="0070C0"/>
                </a:solidFill>
              </a:rPr>
              <a:t>麻烦突然一起发生，使我不知所措。</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76300"/>
            <a:ext cx="8834438" cy="5848350"/>
          </a:xfrm>
        </p:spPr>
        <p:txBody>
          <a:bodyPr/>
          <a:lstStyle/>
          <a:p>
            <a:pPr algn="just">
              <a:buNone/>
            </a:pPr>
            <a:endParaRPr lang="en-US" altLang="zh-CN" sz="1800" dirty="0" smtClean="0">
              <a:solidFill>
                <a:srgbClr val="0070C0"/>
              </a:solidFill>
            </a:endParaRPr>
          </a:p>
          <a:p>
            <a:pPr marL="458787" indent="-457200" algn="just">
              <a:buNone/>
            </a:pPr>
            <a:r>
              <a:rPr lang="en-US" altLang="zh-CN" sz="1800" dirty="0" smtClean="0">
                <a:solidFill>
                  <a:srgbClr val="0070C0"/>
                </a:solidFill>
              </a:rPr>
              <a:t>1</a:t>
            </a:r>
            <a:r>
              <a:rPr lang="en-US" altLang="zh-CN" sz="2500" b="1" dirty="0" smtClean="0"/>
              <a:t>     SERENA:</a:t>
            </a:r>
            <a:r>
              <a:rPr lang="en-US" altLang="zh-CN" sz="2500" dirty="0" smtClean="0"/>
              <a:t> Venus and I have always been determined to do well, </a:t>
            </a:r>
          </a:p>
          <a:p>
            <a:pPr marL="458787" indent="-457200" algn="just">
              <a:buNone/>
            </a:pPr>
            <a:r>
              <a:rPr lang="en-US" altLang="zh-CN" sz="2500" spc="70" dirty="0" smtClean="0"/>
              <a:t>to succeed, to do the best we possibly can. You could say that</a:t>
            </a:r>
          </a:p>
          <a:p>
            <a:pPr marL="458787" indent="-457200" algn="just">
              <a:buNone/>
            </a:pPr>
            <a:r>
              <a:rPr lang="en-US" altLang="zh-CN" sz="2500" dirty="0" smtClean="0"/>
              <a:t>we’re </a:t>
            </a:r>
            <a:r>
              <a:rPr lang="en-US" altLang="zh-CN" sz="2500" dirty="0" smtClean="0">
                <a:hlinkClick r:id="rId7" action="ppaction://hlinksldjump"/>
              </a:rPr>
              <a:t>perfectionists</a:t>
            </a:r>
            <a:r>
              <a:rPr lang="en-US" altLang="zh-CN" sz="2500" dirty="0" smtClean="0"/>
              <a:t>. It’s </a:t>
            </a:r>
            <a:r>
              <a:rPr lang="en-US" altLang="zh-CN" sz="2500" dirty="0" smtClean="0">
                <a:hlinkClick r:id="rId8" action="ppaction://hlinksldjump"/>
              </a:rPr>
              <a:t>definitely</a:t>
            </a:r>
            <a:r>
              <a:rPr lang="en-US" altLang="zh-CN" sz="2500" dirty="0" smtClean="0"/>
              <a:t> something that’s </a:t>
            </a:r>
            <a:r>
              <a:rPr lang="en-US" altLang="zh-CN" sz="2500" dirty="0" smtClean="0">
                <a:hlinkClick r:id="rId9" action="ppaction://hlinksldjump"/>
              </a:rPr>
              <a:t>innate</a:t>
            </a:r>
            <a:r>
              <a:rPr lang="en-US" altLang="zh-CN" sz="2500" dirty="0" smtClean="0"/>
              <a:t>. I can’t</a:t>
            </a:r>
          </a:p>
          <a:p>
            <a:pPr marL="458787" indent="-457200" algn="just">
              <a:buNone/>
            </a:pPr>
            <a:r>
              <a:rPr lang="en-US" altLang="zh-CN" sz="2500" spc="-10" dirty="0" smtClean="0"/>
              <a:t>remember not ever thinking that way. I can </a:t>
            </a:r>
            <a:r>
              <a:rPr lang="en-US" altLang="zh-CN" sz="2500" spc="-10" dirty="0" smtClean="0">
                <a:hlinkClick r:id="rId10" action="ppaction://hlinksldjump"/>
              </a:rPr>
              <a:t>think back </a:t>
            </a:r>
            <a:r>
              <a:rPr lang="en-US" altLang="zh-CN" sz="2500" spc="-10" dirty="0" smtClean="0"/>
              <a:t>to a time – I</a:t>
            </a:r>
          </a:p>
          <a:p>
            <a:pPr marL="458787" indent="-457200" algn="just">
              <a:buNone/>
            </a:pPr>
            <a:r>
              <a:rPr lang="en-US" altLang="zh-CN" sz="2500" dirty="0" smtClean="0"/>
              <a:t>couldn’t </a:t>
            </a:r>
            <a:r>
              <a:rPr lang="en-US" altLang="zh-CN" sz="2500" dirty="0" smtClean="0"/>
              <a:t>have been more than five or six – when I had this piece of</a:t>
            </a:r>
          </a:p>
          <a:p>
            <a:pPr marL="458787" indent="-457200" algn="just">
              <a:buNone/>
            </a:pPr>
            <a:r>
              <a:rPr lang="en-US" altLang="zh-CN" sz="2500" spc="-10" dirty="0" smtClean="0"/>
              <a:t>homework to do. And I was so determined to get an “A” grade that</a:t>
            </a:r>
          </a:p>
          <a:p>
            <a:pPr marL="458787" indent="-457200" algn="just">
              <a:buNone/>
            </a:pPr>
            <a:r>
              <a:rPr lang="en-US" altLang="zh-CN" sz="2500" spc="40" dirty="0" smtClean="0"/>
              <a:t>I just did it </a:t>
            </a:r>
            <a:r>
              <a:rPr lang="en-US" altLang="zh-CN" sz="2500" spc="40" dirty="0" smtClean="0">
                <a:hlinkClick r:id="rId11" action="ppaction://hlinksldjump"/>
              </a:rPr>
              <a:t>over and over again</a:t>
            </a:r>
            <a:r>
              <a:rPr lang="en-US" altLang="zh-CN" sz="2500" spc="40" dirty="0" smtClean="0"/>
              <a:t>, until I felt it was perfect. I guess </a:t>
            </a:r>
          </a:p>
          <a:p>
            <a:pPr marL="458787" indent="-457200" algn="just">
              <a:buNone/>
            </a:pPr>
            <a:r>
              <a:rPr lang="en-US" altLang="zh-CN" sz="2500" spc="40" dirty="0" smtClean="0"/>
              <a:t>it was a bit like playing tennis. I wasn’t going to give up until my </a:t>
            </a:r>
          </a:p>
          <a:p>
            <a:pPr marL="458787" indent="-457200" algn="just">
              <a:buNone/>
            </a:pPr>
            <a:r>
              <a:rPr lang="en-US" altLang="zh-CN" sz="2500" dirty="0" smtClean="0"/>
              <a:t>paper was the best in the class. So there were plenty of early signs.</a:t>
            </a:r>
          </a:p>
          <a:p>
            <a:pPr marL="458787" indent="-457200" algn="just">
              <a:buNone/>
            </a:pPr>
            <a:r>
              <a:rPr lang="en-US" altLang="zh-CN" sz="2500" dirty="0" smtClean="0"/>
              <a:t>I’m </a:t>
            </a:r>
            <a:r>
              <a:rPr lang="en-US" altLang="zh-CN" sz="2500" dirty="0" smtClean="0"/>
              <a:t>sure my sister was the same.</a:t>
            </a:r>
            <a:endParaRPr lang="zh-CN" altLang="en-US" sz="2500" dirty="0"/>
          </a:p>
        </p:txBody>
      </p:sp>
      <p:pic>
        <p:nvPicPr>
          <p:cNvPr id="6152" name="图片 8" descr="音频">
            <a:hlinkClick r:id="rId12" action="ppaction://hlinkfile"/>
          </p:cNvPr>
          <p:cNvPicPr>
            <a:picLocks noChangeAspect="1" noChangeArrowheads="1"/>
          </p:cNvPicPr>
          <p:nvPr/>
        </p:nvPicPr>
        <p:blipFill>
          <a:blip r:embed="rId13" cstate="print"/>
          <a:srcRect/>
          <a:stretch>
            <a:fillRect/>
          </a:stretch>
        </p:blipFill>
        <p:spPr bwMode="auto">
          <a:xfrm>
            <a:off x="8486956" y="641620"/>
            <a:ext cx="476250" cy="533400"/>
          </a:xfrm>
          <a:prstGeom prst="rect">
            <a:avLst/>
          </a:prstGeom>
          <a:noFill/>
          <a:ln w="9525">
            <a:noFill/>
            <a:miter lim="800000"/>
            <a:headEnd/>
            <a:tailEnd/>
          </a:ln>
        </p:spPr>
      </p:pic>
      <p:pic>
        <p:nvPicPr>
          <p:cNvPr id="6153" name="图片 10">
            <a:hlinkClick r:id="rId14" action="ppaction://hlinksldjump"/>
          </p:cNvPr>
          <p:cNvPicPr>
            <a:picLocks noChangeAspect="1"/>
          </p:cNvPicPr>
          <p:nvPr/>
        </p:nvPicPr>
        <p:blipFill>
          <a:blip r:embed="rId15"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08013"/>
            <a:ext cx="8834438" cy="6065837"/>
          </a:xfrm>
        </p:spPr>
        <p:txBody>
          <a:bodyPr/>
          <a:lstStyle/>
          <a:p>
            <a:pPr>
              <a:lnSpc>
                <a:spcPct val="80000"/>
              </a:lnSpc>
              <a:buNone/>
            </a:pPr>
            <a:r>
              <a:rPr lang="en-US" sz="3200" b="1" dirty="0" smtClean="0"/>
              <a:t>to begin with</a:t>
            </a:r>
            <a:r>
              <a:rPr lang="en-US" b="1" dirty="0" smtClean="0"/>
              <a:t>	</a:t>
            </a:r>
          </a:p>
          <a:p>
            <a:pPr algn="just">
              <a:buNone/>
            </a:pPr>
            <a:r>
              <a:rPr lang="en-US" b="1" dirty="0" smtClean="0"/>
              <a:t>1. </a:t>
            </a:r>
            <a:r>
              <a:rPr lang="en-US" dirty="0" smtClean="0"/>
              <a:t>before or during the first part of an activity or process </a:t>
            </a:r>
            <a:r>
              <a:rPr lang="zh-CN" altLang="en-US" sz="2400" dirty="0" smtClean="0">
                <a:solidFill>
                  <a:srgbClr val="0070C0"/>
                </a:solidFill>
              </a:rPr>
              <a:t>原来；开始的时候</a:t>
            </a:r>
            <a:endParaRPr lang="en-US" dirty="0" smtClean="0">
              <a:solidFill>
                <a:srgbClr val="0070C0"/>
              </a:solidFill>
            </a:endParaRPr>
          </a:p>
          <a:p>
            <a:pPr algn="just">
              <a:buNone/>
            </a:pPr>
            <a:r>
              <a:rPr lang="en-US" altLang="zh-CN" i="1" dirty="0" smtClean="0"/>
              <a:t>e.g. </a:t>
            </a:r>
            <a:endParaRPr lang="zh-CN" altLang="en-US" i="1" dirty="0" smtClean="0"/>
          </a:p>
          <a:p>
            <a:pPr algn="just">
              <a:buNone/>
            </a:pPr>
            <a:r>
              <a:rPr lang="en-US" dirty="0" smtClean="0"/>
              <a:t>1. It was great to begin with but now </a:t>
            </a:r>
            <a:r>
              <a:rPr lang="en-US" dirty="0" smtClean="0"/>
              <a:t>it’s </a:t>
            </a:r>
            <a:r>
              <a:rPr lang="en-US" dirty="0" smtClean="0"/>
              <a:t>difficult.</a:t>
            </a:r>
          </a:p>
          <a:p>
            <a:pPr algn="just">
              <a:buNone/>
            </a:pPr>
            <a:r>
              <a:rPr lang="zh-CN" altLang="en-US" sz="2400" dirty="0" smtClean="0">
                <a:solidFill>
                  <a:srgbClr val="0070C0"/>
                </a:solidFill>
              </a:rPr>
              <a:t>    开始还不错，但现在变得艰难了。</a:t>
            </a:r>
          </a:p>
          <a:p>
            <a:pPr algn="just">
              <a:buNone/>
            </a:pPr>
            <a:r>
              <a:rPr lang="en-US" dirty="0" smtClean="0"/>
              <a:t>2. It was fine to begin with and then it started to rain.</a:t>
            </a:r>
          </a:p>
          <a:p>
            <a:pPr algn="just">
              <a:buNone/>
            </a:pPr>
            <a:r>
              <a:rPr lang="zh-CN" altLang="en-US" sz="2400" dirty="0" smtClean="0">
                <a:solidFill>
                  <a:srgbClr val="0070C0"/>
                </a:solidFill>
              </a:rPr>
              <a:t>    起初天气很好，</a:t>
            </a:r>
            <a:r>
              <a:rPr lang="zh-CN" altLang="en-US" sz="2400" dirty="0" smtClean="0">
                <a:solidFill>
                  <a:srgbClr val="0070C0"/>
                </a:solidFill>
              </a:rPr>
              <a:t>后来开始</a:t>
            </a:r>
            <a:r>
              <a:rPr lang="zh-CN" altLang="en-US" sz="2400" dirty="0" smtClean="0">
                <a:solidFill>
                  <a:srgbClr val="0070C0"/>
                </a:solidFill>
              </a:rPr>
              <a:t>下雨。</a:t>
            </a:r>
            <a:endParaRPr lang="en-US" altLang="zh-CN" sz="2400" dirty="0" smtClean="0">
              <a:solidFill>
                <a:srgbClr val="0070C0"/>
              </a:solidFill>
            </a:endParaRPr>
          </a:p>
          <a:p>
            <a:pPr algn="just">
              <a:buNone/>
            </a:pPr>
            <a:r>
              <a:rPr lang="en-US" b="1" dirty="0" smtClean="0"/>
              <a:t>2. </a:t>
            </a:r>
            <a:r>
              <a:rPr lang="en-US" dirty="0" smtClean="0"/>
              <a:t>used for introducing the first thing in a list of things you are going to say </a:t>
            </a:r>
            <a:r>
              <a:rPr lang="zh-CN" altLang="en-US" sz="2400" dirty="0" smtClean="0">
                <a:solidFill>
                  <a:srgbClr val="0070C0"/>
                </a:solidFill>
              </a:rPr>
              <a:t>首先；第一</a:t>
            </a:r>
            <a:endParaRPr lang="en-US" dirty="0" smtClean="0">
              <a:solidFill>
                <a:srgbClr val="0070C0"/>
              </a:solidFill>
            </a:endParaRPr>
          </a:p>
          <a:p>
            <a:pPr algn="just">
              <a:buNone/>
            </a:pPr>
            <a:r>
              <a:rPr lang="en-US" altLang="zh-CN" i="1" dirty="0" smtClean="0"/>
              <a:t>e.g. </a:t>
            </a:r>
            <a:r>
              <a:rPr lang="en-US" altLang="zh-CN" dirty="0" smtClean="0"/>
              <a:t>To begin with, </a:t>
            </a:r>
            <a:r>
              <a:rPr lang="en-US" altLang="zh-CN" dirty="0" smtClean="0"/>
              <a:t>I’d </a:t>
            </a:r>
            <a:r>
              <a:rPr lang="en-US" altLang="zh-CN" dirty="0" smtClean="0"/>
              <a:t>like to tell in brief the importance of </a:t>
            </a:r>
            <a:endParaRPr lang="en-US" altLang="zh-CN" dirty="0" smtClean="0"/>
          </a:p>
          <a:p>
            <a:pPr algn="just">
              <a:buNone/>
            </a:pPr>
            <a:r>
              <a:rPr lang="en-US" altLang="zh-CN" dirty="0"/>
              <a:t> </a:t>
            </a:r>
            <a:r>
              <a:rPr lang="en-US" altLang="zh-CN" dirty="0" smtClean="0"/>
              <a:t>       </a:t>
            </a:r>
            <a:r>
              <a:rPr lang="en-US" altLang="zh-CN" dirty="0" smtClean="0"/>
              <a:t>the </a:t>
            </a:r>
            <a:r>
              <a:rPr lang="en-US" altLang="zh-CN" dirty="0" smtClean="0"/>
              <a:t>work.  </a:t>
            </a:r>
          </a:p>
          <a:p>
            <a:pPr>
              <a:buNone/>
            </a:pPr>
            <a:r>
              <a:rPr lang="zh-CN" altLang="en-US" sz="2400" dirty="0" smtClean="0">
                <a:solidFill>
                  <a:srgbClr val="0070C0"/>
                </a:solidFill>
              </a:rPr>
              <a:t>    </a:t>
            </a:r>
            <a:r>
              <a:rPr lang="zh-CN" altLang="en-US" sz="2400" dirty="0" smtClean="0">
                <a:solidFill>
                  <a:srgbClr val="0070C0"/>
                </a:solidFill>
              </a:rPr>
              <a:t>     首先</a:t>
            </a:r>
            <a:r>
              <a:rPr lang="zh-CN" altLang="en-US" sz="2400" dirty="0" smtClean="0">
                <a:solidFill>
                  <a:srgbClr val="0070C0"/>
                </a:solidFill>
              </a:rPr>
              <a:t>，我想简要谈谈这项工作的重要性。</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in play: </a:t>
            </a:r>
            <a:r>
              <a:rPr lang="en-US" dirty="0" smtClean="0"/>
              <a:t>if a ball is in play, it is within the area where a game can be played </a:t>
            </a:r>
            <a:r>
              <a:rPr lang="zh-CN" altLang="en-US" sz="2400" dirty="0" smtClean="0">
                <a:solidFill>
                  <a:srgbClr val="0070C0"/>
                </a:solidFill>
              </a:rPr>
              <a:t>（球）在界内</a:t>
            </a:r>
            <a:endParaRPr lang="zh-CN" altLang="en-US" dirty="0" smtClean="0">
              <a:solidFill>
                <a:srgbClr val="0070C0"/>
              </a:solidFill>
            </a:endParaRPr>
          </a:p>
          <a:p>
            <a:pPr eaLnBrk="1" hangingPunct="1">
              <a:lnSpc>
                <a:spcPct val="100000"/>
              </a:lnSpc>
              <a:buSzPct val="120000"/>
              <a:buFont typeface="Arial" pitchFamily="34" charset="0"/>
              <a:buNone/>
            </a:pPr>
            <a:r>
              <a:rPr lang="en-US" dirty="0" smtClean="0"/>
              <a:t> </a:t>
            </a:r>
            <a:r>
              <a:rPr lang="en-US" altLang="zh-CN" i="1" dirty="0" smtClean="0"/>
              <a:t>e.g.</a:t>
            </a:r>
            <a:r>
              <a:rPr lang="en-US" altLang="zh-CN" dirty="0" smtClean="0"/>
              <a:t> He kicked the ball in play. </a:t>
            </a:r>
          </a:p>
          <a:p>
            <a:pPr eaLnBrk="1" hangingPunct="1">
              <a:lnSpc>
                <a:spcPct val="100000"/>
              </a:lnSpc>
              <a:buFontTx/>
              <a:buNone/>
            </a:pPr>
            <a:r>
              <a:rPr lang="zh-CN" altLang="en-US" sz="2400" dirty="0" smtClean="0">
                <a:solidFill>
                  <a:schemeClr val="hlink"/>
                </a:solidFill>
              </a:rPr>
              <a:t>        </a:t>
            </a:r>
            <a:r>
              <a:rPr lang="zh-CN" altLang="en-US" sz="2400" dirty="0" smtClean="0">
                <a:solidFill>
                  <a:schemeClr val="hlink"/>
                </a:solidFill>
              </a:rPr>
              <a:t>  他</a:t>
            </a:r>
            <a:r>
              <a:rPr lang="zh-CN" altLang="en-US" sz="2400" dirty="0" smtClean="0">
                <a:solidFill>
                  <a:schemeClr val="hlink"/>
                </a:solidFill>
              </a:rPr>
              <a:t>把球踢在了界内。</a:t>
            </a:r>
            <a:endParaRPr lang="en-US" altLang="zh-CN" sz="2400" dirty="0" smtClean="0">
              <a:solidFill>
                <a:schemeClr val="hlink"/>
              </a:solidFill>
            </a:endParaRPr>
          </a:p>
          <a:p>
            <a:pPr eaLnBrk="1" hangingPunct="1">
              <a:spcBef>
                <a:spcPct val="0"/>
              </a:spcBef>
              <a:buFontTx/>
              <a:buNone/>
            </a:pPr>
            <a:endParaRPr lang="zh-CN" altLang="en-US" sz="2400" dirty="0" smtClean="0">
              <a:solidFill>
                <a:schemeClr val="hlink"/>
              </a:solidFill>
            </a:endParaRPr>
          </a:p>
          <a:p>
            <a:pPr eaLnBrk="1" hangingPunct="1">
              <a:buSzPct val="120000"/>
              <a:buFont typeface="Arial" pitchFamily="34" charset="0"/>
              <a:buNone/>
            </a:pPr>
            <a:r>
              <a:rPr lang="en-US" altLang="zh-CN" b="1" dirty="0" smtClean="0">
                <a:solidFill>
                  <a:schemeClr val="accent6">
                    <a:lumMod val="50000"/>
                  </a:schemeClr>
                </a:solidFill>
              </a:rPr>
              <a:t>Antonym: </a:t>
            </a:r>
            <a:r>
              <a:rPr lang="en-US" altLang="zh-CN" b="1" dirty="0" smtClean="0"/>
              <a:t>out of play  </a:t>
            </a:r>
            <a:r>
              <a:rPr lang="zh-CN" altLang="en-US" sz="2400" dirty="0" smtClean="0">
                <a:solidFill>
                  <a:schemeClr val="hlink"/>
                </a:solidFill>
              </a:rPr>
              <a:t>界外</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53249" name="Picture 1" descr="C:\Users\zhao\AppData\Roaming\Tencent\Users\27957503\QQ\WinTemp\RichOle\MTC9K[PSKGRTLGLVTUMH`N1.png"/>
          <p:cNvPicPr>
            <a:picLocks noChangeAspect="1" noChangeArrowheads="1"/>
          </p:cNvPicPr>
          <p:nvPr/>
        </p:nvPicPr>
        <p:blipFill>
          <a:blip r:embed="rId8" cstate="print"/>
          <a:srcRect/>
          <a:stretch>
            <a:fillRect/>
          </a:stretch>
        </p:blipFill>
        <p:spPr bwMode="auto">
          <a:xfrm>
            <a:off x="5255292" y="1875950"/>
            <a:ext cx="3190208" cy="2537179"/>
          </a:xfrm>
          <a:prstGeom prst="rect">
            <a:avLst/>
          </a:prstGeom>
          <a:noFill/>
        </p:spPr>
      </p:pic>
      <p:pic>
        <p:nvPicPr>
          <p:cNvPr id="53250" name="Picture 2" descr="C:\Users\zhao\AppData\Roaming\Tencent\Users\27957503\QQ\WinTemp\RichOle\{BUZTOZLWJT`6_251FBC77Q.png"/>
          <p:cNvPicPr>
            <a:picLocks noChangeAspect="1" noChangeArrowheads="1"/>
          </p:cNvPicPr>
          <p:nvPr/>
        </p:nvPicPr>
        <p:blipFill>
          <a:blip r:embed="rId9" cstate="print"/>
          <a:srcRect/>
          <a:stretch>
            <a:fillRect/>
          </a:stretch>
        </p:blipFill>
        <p:spPr bwMode="auto">
          <a:xfrm>
            <a:off x="532683" y="3929650"/>
            <a:ext cx="3807276" cy="2458450"/>
          </a:xfrm>
          <a:prstGeom prst="rect">
            <a:avLst/>
          </a:prstGeom>
          <a:noFill/>
        </p:spPr>
      </p:pic>
      <p:pic>
        <p:nvPicPr>
          <p:cNvPr id="13"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start off:</a:t>
            </a:r>
            <a:r>
              <a:rPr lang="en-US" sz="3200" dirty="0" smtClean="0"/>
              <a:t> </a:t>
            </a:r>
            <a:r>
              <a:rPr lang="en-US" dirty="0"/>
              <a:t>to begin or cause </a:t>
            </a:r>
            <a:r>
              <a:rPr lang="en-US" dirty="0" err="1"/>
              <a:t>sth</a:t>
            </a:r>
            <a:r>
              <a:rPr lang="en-US" dirty="0"/>
              <a:t>. to begin </a:t>
            </a:r>
            <a:r>
              <a:rPr lang="zh-CN" altLang="en-US" sz="2400" dirty="0" smtClean="0">
                <a:solidFill>
                  <a:srgbClr val="0070C0"/>
                </a:solidFill>
              </a:rPr>
              <a:t>（使）开始</a:t>
            </a:r>
            <a:endParaRPr lang="en-US" dirty="0" smtClean="0">
              <a:solidFill>
                <a:srgbClr val="0070C0"/>
              </a:solidFill>
            </a:endParaRPr>
          </a:p>
          <a:p>
            <a:pPr eaLnBrk="1" hangingPunct="1">
              <a:lnSpc>
                <a:spcPct val="100000"/>
              </a:lnSpc>
              <a:buSzPct val="120000"/>
              <a:buFont typeface="Arial" pitchFamily="34" charset="0"/>
              <a:buNone/>
            </a:pPr>
            <a:r>
              <a:rPr lang="en-US" altLang="zh-CN" i="1" dirty="0" smtClean="0"/>
              <a:t>e.g. </a:t>
            </a:r>
          </a:p>
          <a:p>
            <a:pPr marL="515937" indent="-514350" algn="just" eaLnBrk="1" hangingPunct="1">
              <a:lnSpc>
                <a:spcPct val="100000"/>
              </a:lnSpc>
              <a:buSzPct val="100000"/>
              <a:buFont typeface="+mj-lt"/>
              <a:buAutoNum type="arabicPeriod"/>
            </a:pPr>
            <a:r>
              <a:rPr lang="en-US" altLang="zh-CN" dirty="0" smtClean="0"/>
              <a:t>She </a:t>
            </a:r>
            <a:r>
              <a:rPr lang="en-US" altLang="zh-CN" dirty="0" smtClean="0"/>
              <a:t>started off well, but slowed down halfway through the race.</a:t>
            </a:r>
          </a:p>
          <a:p>
            <a:pPr eaLnBrk="1" hangingPunct="1">
              <a:lnSpc>
                <a:spcPct val="100000"/>
              </a:lnSpc>
              <a:buSzPct val="120000"/>
              <a:buFont typeface="Arial" pitchFamily="34" charset="0"/>
              <a:buNone/>
            </a:pPr>
            <a:r>
              <a:rPr lang="en-US" altLang="zh-CN" dirty="0" smtClean="0"/>
              <a:t>    </a:t>
            </a:r>
            <a:r>
              <a:rPr lang="en-US" altLang="zh-CN" dirty="0" smtClean="0"/>
              <a:t>  </a:t>
            </a:r>
            <a:r>
              <a:rPr lang="zh-CN" altLang="en-US" sz="2400" dirty="0" smtClean="0">
                <a:solidFill>
                  <a:schemeClr val="hlink"/>
                </a:solidFill>
              </a:rPr>
              <a:t>她</a:t>
            </a:r>
            <a:r>
              <a:rPr lang="zh-CN" altLang="en-US" sz="2400" dirty="0" smtClean="0">
                <a:solidFill>
                  <a:schemeClr val="hlink"/>
                </a:solidFill>
              </a:rPr>
              <a:t>开局不错，但比赛半程之后慢了下来。</a:t>
            </a:r>
            <a:endParaRPr lang="zh-CN" altLang="en-US" dirty="0" smtClean="0"/>
          </a:p>
          <a:p>
            <a:pPr marL="515937" indent="-514350" eaLnBrk="1" hangingPunct="1">
              <a:lnSpc>
                <a:spcPct val="100000"/>
              </a:lnSpc>
              <a:buSzPct val="100000"/>
              <a:buFont typeface="+mj-lt"/>
              <a:buAutoNum type="arabicPeriod" startAt="2"/>
            </a:pPr>
            <a:r>
              <a:rPr lang="en-US" altLang="zh-CN" dirty="0" smtClean="0"/>
              <a:t>Let’s </a:t>
            </a:r>
            <a:r>
              <a:rPr lang="en-US" altLang="zh-CN" dirty="0" smtClean="0"/>
              <a:t>start off with a few questions from the audience.</a:t>
            </a:r>
          </a:p>
          <a:p>
            <a:pPr eaLnBrk="1" hangingPunct="1">
              <a:lnSpc>
                <a:spcPct val="100000"/>
              </a:lnSpc>
              <a:buSzPct val="120000"/>
              <a:buFont typeface="Arial" pitchFamily="34" charset="0"/>
              <a:buNone/>
            </a:pPr>
            <a:r>
              <a:rPr lang="en-US" altLang="zh-CN" sz="2400" dirty="0" smtClean="0">
                <a:solidFill>
                  <a:schemeClr val="hlink"/>
                </a:solidFill>
              </a:rPr>
              <a:t>    </a:t>
            </a:r>
            <a:r>
              <a:rPr lang="en-US" altLang="zh-CN" sz="2400" dirty="0" smtClean="0">
                <a:solidFill>
                  <a:schemeClr val="hlink"/>
                </a:solidFill>
              </a:rPr>
              <a:t>   </a:t>
            </a:r>
            <a:r>
              <a:rPr lang="zh-CN" altLang="en-US" sz="2400" dirty="0" smtClean="0">
                <a:solidFill>
                  <a:schemeClr val="hlink"/>
                </a:solidFill>
              </a:rPr>
              <a:t>我们</a:t>
            </a:r>
            <a:r>
              <a:rPr lang="zh-CN" altLang="en-US" sz="2400" dirty="0" smtClean="0">
                <a:solidFill>
                  <a:schemeClr val="hlink"/>
                </a:solidFill>
              </a:rPr>
              <a:t>以观众提问的方式开始吧。</a:t>
            </a:r>
          </a:p>
          <a:p>
            <a:pPr marL="515937" indent="-514350" algn="just" eaLnBrk="1" hangingPunct="1">
              <a:lnSpc>
                <a:spcPct val="100000"/>
              </a:lnSpc>
              <a:buSzPct val="100000"/>
              <a:buFont typeface="+mj-lt"/>
              <a:buAutoNum type="arabicPeriod" startAt="3"/>
            </a:pPr>
            <a:r>
              <a:rPr lang="en-US" altLang="zh-CN" dirty="0" smtClean="0"/>
              <a:t>Richard </a:t>
            </a:r>
            <a:r>
              <a:rPr lang="en-US" altLang="zh-CN" dirty="0" smtClean="0"/>
              <a:t>started the discussion off by telling us about his experiences in Africa. </a:t>
            </a:r>
          </a:p>
          <a:p>
            <a:pPr eaLnBrk="1" hangingPunct="1">
              <a:lnSpc>
                <a:spcPct val="100000"/>
              </a:lnSpc>
              <a:buSzPct val="120000"/>
              <a:buFont typeface="Arial" pitchFamily="34" charset="0"/>
              <a:buNone/>
            </a:pPr>
            <a:r>
              <a:rPr lang="en-US" altLang="zh-CN" dirty="0" smtClean="0"/>
              <a:t>    </a:t>
            </a:r>
            <a:r>
              <a:rPr lang="en-US" altLang="zh-CN" dirty="0" smtClean="0"/>
              <a:t>  </a:t>
            </a:r>
            <a:r>
              <a:rPr lang="zh-CN" altLang="en-US" sz="2400" dirty="0" smtClean="0">
                <a:solidFill>
                  <a:srgbClr val="0070C0"/>
                </a:solidFill>
              </a:rPr>
              <a:t>理</a:t>
            </a:r>
            <a:r>
              <a:rPr lang="zh-CN" altLang="en-US" sz="2400" dirty="0" smtClean="0">
                <a:solidFill>
                  <a:srgbClr val="0070C0"/>
                </a:solidFill>
              </a:rPr>
              <a:t>查德</a:t>
            </a:r>
            <a:r>
              <a:rPr lang="zh-CN" altLang="en-US" sz="2400" dirty="0" smtClean="0">
                <a:solidFill>
                  <a:schemeClr val="hlink"/>
                </a:solidFill>
              </a:rPr>
              <a:t>给我们讲述他在非洲的经历以此开始了讨论。</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to be honest: </a:t>
            </a:r>
            <a:r>
              <a:rPr lang="en-US" dirty="0" smtClean="0"/>
              <a:t>(</a:t>
            </a:r>
            <a:r>
              <a:rPr lang="en-US" i="1" dirty="0" smtClean="0"/>
              <a:t>spoken</a:t>
            </a:r>
            <a:r>
              <a:rPr lang="en-US" dirty="0" smtClean="0"/>
              <a:t>) used when telling sb. what you really think, especially when it may be </a:t>
            </a:r>
            <a:r>
              <a:rPr lang="en-US" dirty="0" err="1" smtClean="0"/>
              <a:t>sth</a:t>
            </a:r>
            <a:r>
              <a:rPr lang="en-US" dirty="0" smtClean="0"/>
              <a:t>. they do not want to hear </a:t>
            </a:r>
            <a:r>
              <a:rPr lang="zh-CN" altLang="en-US" sz="2400" dirty="0" smtClean="0">
                <a:solidFill>
                  <a:srgbClr val="0070C0"/>
                </a:solidFill>
              </a:rPr>
              <a:t>老实说；说实话</a:t>
            </a:r>
            <a:endParaRPr lang="en-US" dirty="0" smtClean="0">
              <a:solidFill>
                <a:srgbClr val="0070C0"/>
              </a:solidFill>
            </a:endParaRPr>
          </a:p>
          <a:p>
            <a:pPr algn="just">
              <a:buNone/>
            </a:pPr>
            <a:r>
              <a:rPr lang="en-US" i="1" dirty="0" smtClean="0"/>
              <a:t>e.g. </a:t>
            </a:r>
          </a:p>
          <a:p>
            <a:pPr marL="515937" indent="-514350" algn="just">
              <a:buFont typeface="+mj-lt"/>
              <a:buAutoNum type="arabicPeriod"/>
            </a:pPr>
            <a:r>
              <a:rPr lang="en-US" altLang="zh-CN" dirty="0" smtClean="0"/>
              <a:t>To </a:t>
            </a:r>
            <a:r>
              <a:rPr lang="en-US" altLang="zh-CN" dirty="0" smtClean="0"/>
              <a:t>be honest the house is not quite our style.</a:t>
            </a:r>
          </a:p>
          <a:p>
            <a:pPr algn="just">
              <a:buNone/>
            </a:pPr>
            <a:r>
              <a:rPr lang="zh-CN" altLang="en-US" sz="2400" dirty="0" smtClean="0">
                <a:solidFill>
                  <a:srgbClr val="0070C0"/>
                </a:solidFill>
              </a:rPr>
              <a:t>      </a:t>
            </a:r>
            <a:r>
              <a:rPr lang="zh-CN" altLang="en-US" sz="2400" dirty="0" smtClean="0">
                <a:solidFill>
                  <a:srgbClr val="0070C0"/>
                </a:solidFill>
              </a:rPr>
              <a:t> 说</a:t>
            </a:r>
            <a:r>
              <a:rPr lang="zh-CN" altLang="en-US" sz="2400" dirty="0" smtClean="0">
                <a:solidFill>
                  <a:srgbClr val="0070C0"/>
                </a:solidFill>
              </a:rPr>
              <a:t>实话，这所房子不太适合我们。</a:t>
            </a:r>
          </a:p>
          <a:p>
            <a:pPr marL="515937" indent="-514350" algn="just">
              <a:buFont typeface="+mj-lt"/>
              <a:buAutoNum type="arabicPeriod" startAt="2"/>
            </a:pPr>
            <a:r>
              <a:rPr lang="en-US" altLang="zh-CN" dirty="0" smtClean="0"/>
              <a:t>To </a:t>
            </a:r>
            <a:r>
              <a:rPr lang="en-US" altLang="zh-CN" dirty="0" smtClean="0"/>
              <a:t>be honest, she was more of a hindrance than a help.  </a:t>
            </a:r>
          </a:p>
          <a:p>
            <a:pPr algn="just">
              <a:buNone/>
            </a:pPr>
            <a:r>
              <a:rPr lang="zh-CN" altLang="en-US" sz="2400" dirty="0" smtClean="0">
                <a:solidFill>
                  <a:srgbClr val="0070C0"/>
                </a:solidFill>
              </a:rPr>
              <a:t>      </a:t>
            </a:r>
            <a:r>
              <a:rPr lang="zh-CN" altLang="en-US" sz="2400" dirty="0" smtClean="0">
                <a:solidFill>
                  <a:srgbClr val="0070C0"/>
                </a:solidFill>
              </a:rPr>
              <a:t> 说</a:t>
            </a:r>
            <a:r>
              <a:rPr lang="zh-CN" altLang="en-US" sz="2400" dirty="0" smtClean="0">
                <a:solidFill>
                  <a:srgbClr val="0070C0"/>
                </a:solidFill>
              </a:rPr>
              <a:t>实在的，她没帮上忙，反而成了累赘。</a:t>
            </a:r>
          </a:p>
          <a:p>
            <a:pPr marL="515937" indent="-514350" algn="just">
              <a:buFont typeface="+mj-lt"/>
              <a:buAutoNum type="arabicPeriod" startAt="3"/>
            </a:pPr>
            <a:r>
              <a:rPr lang="en-US" altLang="zh-CN" dirty="0" smtClean="0"/>
              <a:t>To </a:t>
            </a:r>
            <a:r>
              <a:rPr lang="en-US" altLang="zh-CN" dirty="0" smtClean="0"/>
              <a:t>be honest, I was surprised he knew where I was, we moved so often. </a:t>
            </a:r>
          </a:p>
          <a:p>
            <a:pPr algn="just">
              <a:buNone/>
            </a:pPr>
            <a:r>
              <a:rPr lang="zh-CN" altLang="en-US" sz="2400" dirty="0" smtClean="0">
                <a:solidFill>
                  <a:srgbClr val="0070C0"/>
                </a:solidFill>
              </a:rPr>
              <a:t>    </a:t>
            </a:r>
            <a:r>
              <a:rPr lang="zh-CN" altLang="en-US" sz="2400" dirty="0" smtClean="0">
                <a:solidFill>
                  <a:srgbClr val="0070C0"/>
                </a:solidFill>
              </a:rPr>
              <a:t>   说</a:t>
            </a:r>
            <a:r>
              <a:rPr lang="zh-CN" altLang="en-US" sz="2400" dirty="0" smtClean="0">
                <a:solidFill>
                  <a:srgbClr val="0070C0"/>
                </a:solidFill>
              </a:rPr>
              <a:t>实话，我觉得不可思议。我们如此频繁地搬家，他竟也</a:t>
            </a:r>
            <a:r>
              <a:rPr lang="zh-CN" altLang="en-US" sz="2400" dirty="0" smtClean="0">
                <a:solidFill>
                  <a:srgbClr val="0070C0"/>
                </a:solidFill>
              </a:rPr>
              <a:t>知</a:t>
            </a:r>
            <a:endParaRPr lang="en-US" altLang="zh-CN" sz="2400" dirty="0" smtClean="0">
              <a:solidFill>
                <a:srgbClr val="0070C0"/>
              </a:solidFill>
            </a:endParaRPr>
          </a:p>
          <a:p>
            <a:pPr algn="just">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道</a:t>
            </a:r>
            <a:r>
              <a:rPr lang="zh-CN" altLang="en-US" sz="2400" dirty="0" smtClean="0">
                <a:solidFill>
                  <a:srgbClr val="0070C0"/>
                </a:solidFill>
              </a:rPr>
              <a:t>我在哪儿。</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8" end="8"/>
                                            </p:txEl>
                                          </p:spTgt>
                                        </p:tgtEl>
                                        <p:attrNameLst>
                                          <p:attrName>style.visibility</p:attrName>
                                        </p:attrNameLst>
                                      </p:cBhvr>
                                      <p:to>
                                        <p:strVal val="visible"/>
                                      </p:to>
                                    </p:set>
                                    <p:animEffect transition="in" filter="dissolve">
                                      <p:cBhvr>
                                        <p:cTn id="22" dur="500"/>
                                        <p:tgtEl>
                                          <p:spTgt spid="1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what with: </a:t>
            </a:r>
            <a:r>
              <a:rPr lang="en-US" dirty="0" smtClean="0"/>
              <a:t>(</a:t>
            </a:r>
            <a:r>
              <a:rPr lang="en-US" i="1" dirty="0" smtClean="0"/>
              <a:t>spoken</a:t>
            </a:r>
            <a:r>
              <a:rPr lang="en-US" dirty="0" smtClean="0"/>
              <a:t>) used when you are giving a number of reasons for a particular situation or problem </a:t>
            </a:r>
            <a:r>
              <a:rPr lang="zh-CN" altLang="en-US" sz="2400" dirty="0" smtClean="0">
                <a:solidFill>
                  <a:srgbClr val="0070C0"/>
                </a:solidFill>
              </a:rPr>
              <a:t>由于，因为 （用于列举某种状况或问题的各种原因）</a:t>
            </a:r>
            <a:endParaRPr lang="en-US" altLang="zh-CN" dirty="0" smtClean="0">
              <a:solidFill>
                <a:srgbClr val="0070C0"/>
              </a:solidFill>
            </a:endParaRPr>
          </a:p>
          <a:p>
            <a:pPr eaLnBrk="1" hangingPunct="1">
              <a:lnSpc>
                <a:spcPct val="100000"/>
              </a:lnSpc>
              <a:buSzPct val="120000"/>
              <a:buFont typeface="Arial" pitchFamily="34" charset="0"/>
              <a:buNone/>
            </a:pPr>
            <a:r>
              <a:rPr lang="en-US" altLang="zh-CN" i="1" dirty="0" smtClean="0"/>
              <a:t>e.g.</a:t>
            </a:r>
          </a:p>
          <a:p>
            <a:pPr marL="515937" indent="-514350" algn="just" eaLnBrk="1" hangingPunct="1">
              <a:lnSpc>
                <a:spcPct val="100000"/>
              </a:lnSpc>
              <a:buSzPct val="100000"/>
              <a:buFont typeface="+mj-lt"/>
              <a:buAutoNum type="arabicPeriod"/>
            </a:pPr>
            <a:r>
              <a:rPr lang="en-US" altLang="zh-CN" dirty="0" smtClean="0"/>
              <a:t>What </a:t>
            </a:r>
            <a:r>
              <a:rPr lang="en-US" altLang="zh-CN" dirty="0" smtClean="0"/>
              <a:t>with the drought and the neglect, the garden is in a sad condition.</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由于</a:t>
            </a:r>
            <a:r>
              <a:rPr lang="zh-CN" altLang="en-US" sz="2400" dirty="0" smtClean="0">
                <a:solidFill>
                  <a:schemeClr val="hlink"/>
                </a:solidFill>
              </a:rPr>
              <a:t>干旱，加上疏于管理，花园的情况十分糟糕。</a:t>
            </a:r>
            <a:r>
              <a:rPr lang="en-US" altLang="zh-CN" dirty="0" smtClean="0"/>
              <a:t> </a:t>
            </a:r>
          </a:p>
          <a:p>
            <a:pPr marL="515937" indent="-514350" algn="just" eaLnBrk="1" hangingPunct="1">
              <a:lnSpc>
                <a:spcPct val="100000"/>
              </a:lnSpc>
              <a:buSzPct val="100000"/>
              <a:buFont typeface="+mj-lt"/>
              <a:buAutoNum type="arabicPeriod" startAt="2"/>
            </a:pPr>
            <a:r>
              <a:rPr lang="en-US" altLang="zh-CN" dirty="0" smtClean="0"/>
              <a:t>What </a:t>
            </a:r>
            <a:r>
              <a:rPr lang="en-US" altLang="zh-CN" dirty="0" smtClean="0"/>
              <a:t>with </a:t>
            </a:r>
            <a:r>
              <a:rPr lang="en-US" altLang="zh-CN" dirty="0" err="1" smtClean="0"/>
              <a:t>neighbours</a:t>
            </a:r>
            <a:r>
              <a:rPr lang="en-US" altLang="zh-CN" dirty="0" smtClean="0"/>
              <a:t>, relatives, and friends there, the house was overflowing with people. </a:t>
            </a:r>
          </a:p>
          <a:p>
            <a:pPr eaLnBrk="1" hangingPunct="1">
              <a:lnSpc>
                <a:spcPct val="100000"/>
              </a:lnSpc>
              <a:buSzPct val="120000"/>
              <a:buFont typeface="Arial" pitchFamily="34" charset="0"/>
              <a:buNone/>
            </a:pPr>
            <a:r>
              <a:rPr lang="zh-CN" altLang="en-US" sz="2400" dirty="0" smtClean="0">
                <a:solidFill>
                  <a:schemeClr val="hlink"/>
                </a:solidFill>
              </a:rPr>
              <a:t>    </a:t>
            </a:r>
            <a:r>
              <a:rPr lang="zh-CN" altLang="en-US" sz="2400" dirty="0" smtClean="0">
                <a:solidFill>
                  <a:schemeClr val="hlink"/>
                </a:solidFill>
              </a:rPr>
              <a:t>   由于</a:t>
            </a:r>
            <a:r>
              <a:rPr lang="zh-CN" altLang="en-US" sz="2400" dirty="0" smtClean="0">
                <a:solidFill>
                  <a:schemeClr val="hlink"/>
                </a:solidFill>
              </a:rPr>
              <a:t>有邻居、</a:t>
            </a:r>
            <a:r>
              <a:rPr lang="zh-CN" altLang="en-US" sz="2400" dirty="0" smtClean="0">
                <a:solidFill>
                  <a:schemeClr val="hlink"/>
                </a:solidFill>
              </a:rPr>
              <a:t>亲戚和朋友</a:t>
            </a:r>
            <a:r>
              <a:rPr lang="zh-CN" altLang="en-US" sz="2400" dirty="0" smtClean="0">
                <a:solidFill>
                  <a:schemeClr val="hlink"/>
                </a:solidFill>
              </a:rPr>
              <a:t>在那里，房子里人满为患。</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3" descr="Home">
            <a:hlinkClick r:id="rId8" action="ppaction://hlinksldjump"/>
          </p:cNvPr>
          <p:cNvPicPr>
            <a:picLocks noChangeAspect="1" noChangeArrowheads="1"/>
          </p:cNvPicPr>
          <p:nvPr/>
        </p:nvPicPr>
        <p:blipFill>
          <a:blip r:embed="rId9"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laugh / shout / scream sb.’s head off: </a:t>
            </a:r>
            <a:r>
              <a:rPr lang="en-US" dirty="0" smtClean="0"/>
              <a:t>(</a:t>
            </a:r>
            <a:r>
              <a:rPr lang="en-US" i="1" dirty="0" err="1" smtClean="0"/>
              <a:t>infml</a:t>
            </a:r>
            <a:r>
              <a:rPr lang="en-US" dirty="0" smtClean="0"/>
              <a:t>) </a:t>
            </a:r>
            <a:r>
              <a:rPr lang="en-US" dirty="0" smtClean="0"/>
              <a:t>to </a:t>
            </a:r>
            <a:r>
              <a:rPr lang="en-US" dirty="0" smtClean="0"/>
              <a:t>laugh, shout, scream very loudly </a:t>
            </a:r>
            <a:r>
              <a:rPr lang="zh-CN" altLang="en-US" sz="2400" dirty="0" smtClean="0">
                <a:solidFill>
                  <a:srgbClr val="0070C0"/>
                </a:solidFill>
              </a:rPr>
              <a:t>大笑 </a:t>
            </a:r>
            <a:r>
              <a:rPr lang="en-US" altLang="zh-CN" sz="2400" dirty="0" smtClean="0">
                <a:solidFill>
                  <a:srgbClr val="0070C0"/>
                </a:solidFill>
              </a:rPr>
              <a:t>/ </a:t>
            </a:r>
            <a:r>
              <a:rPr lang="zh-CN" altLang="en-US" sz="2400" dirty="0" smtClean="0">
                <a:solidFill>
                  <a:srgbClr val="0070C0"/>
                </a:solidFill>
              </a:rPr>
              <a:t>大叫 </a:t>
            </a:r>
            <a:r>
              <a:rPr lang="en-US" altLang="zh-CN" sz="2400" dirty="0" smtClean="0">
                <a:solidFill>
                  <a:srgbClr val="0070C0"/>
                </a:solidFill>
              </a:rPr>
              <a:t>/ </a:t>
            </a:r>
            <a:r>
              <a:rPr lang="zh-CN" altLang="en-US" sz="2400" dirty="0" smtClean="0">
                <a:solidFill>
                  <a:srgbClr val="0070C0"/>
                </a:solidFill>
              </a:rPr>
              <a:t>大声</a:t>
            </a:r>
            <a:r>
              <a:rPr lang="zh-CN" altLang="en-US" sz="2400" dirty="0" smtClean="0">
                <a:solidFill>
                  <a:srgbClr val="0070C0"/>
                </a:solidFill>
              </a:rPr>
              <a:t>尖叫</a:t>
            </a:r>
            <a:endParaRPr lang="en-US" dirty="0" smtClean="0">
              <a:solidFill>
                <a:srgbClr val="0070C0"/>
              </a:solidFill>
            </a:endParaRPr>
          </a:p>
          <a:p>
            <a:pPr eaLnBrk="1" hangingPunct="1">
              <a:buSzPct val="120000"/>
              <a:buFont typeface="Arial" pitchFamily="34" charset="0"/>
              <a:buNone/>
            </a:pPr>
            <a:r>
              <a:rPr lang="en-US" altLang="zh-CN" i="1" dirty="0" smtClean="0"/>
              <a:t>e.g. </a:t>
            </a:r>
          </a:p>
          <a:p>
            <a:pPr eaLnBrk="1" hangingPunct="1">
              <a:buSzPct val="120000"/>
              <a:buFont typeface="Arial" pitchFamily="34" charset="0"/>
              <a:buNone/>
            </a:pPr>
            <a:r>
              <a:rPr lang="en-US" altLang="zh-CN" dirty="0" smtClean="0"/>
              <a:t>1. The children laughed their heads off at the jokes. </a:t>
            </a:r>
          </a:p>
          <a:p>
            <a:pPr eaLnBrk="1" hangingPunct="1">
              <a:buSzPct val="120000"/>
              <a:buFont typeface="Arial" pitchFamily="34" charset="0"/>
              <a:buNone/>
            </a:pPr>
            <a:r>
              <a:rPr lang="zh-CN" altLang="en-US" sz="2400" dirty="0" smtClean="0"/>
              <a:t>     </a:t>
            </a:r>
            <a:r>
              <a:rPr lang="zh-CN" altLang="en-US" sz="2400" dirty="0" smtClean="0">
                <a:solidFill>
                  <a:schemeClr val="hlink"/>
                </a:solidFill>
              </a:rPr>
              <a:t>这些笑话让孩子们大笑起来。</a:t>
            </a:r>
          </a:p>
          <a:p>
            <a:pPr algn="just" eaLnBrk="1" hangingPunct="1">
              <a:buSzPct val="120000"/>
              <a:buFont typeface="Arial" pitchFamily="34" charset="0"/>
              <a:buNone/>
            </a:pPr>
            <a:r>
              <a:rPr lang="en-US" altLang="zh-CN" dirty="0" smtClean="0"/>
              <a:t>2. The fans screamed their head off when they saw the star.</a:t>
            </a:r>
          </a:p>
          <a:p>
            <a:pPr eaLnBrk="1" hangingPunct="1">
              <a:buSzPct val="120000"/>
              <a:buFont typeface="Arial" pitchFamily="34" charset="0"/>
              <a:buNone/>
            </a:pPr>
            <a:r>
              <a:rPr lang="en-US" altLang="zh-CN" dirty="0" smtClean="0"/>
              <a:t>    </a:t>
            </a:r>
            <a:r>
              <a:rPr lang="zh-CN" altLang="en-US" sz="2400" dirty="0" smtClean="0">
                <a:solidFill>
                  <a:schemeClr val="hlink"/>
                </a:solidFill>
              </a:rPr>
              <a:t>见到那个明星，粉丝们大声尖叫起来。</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21506" name="Picture 2" descr="C:\Users\zhao\AppData\Roaming\Tencent\Users\27957503\QQ\WinTemp\RichOle\9{%QC$24XV1QF%JE({CEU3R.png"/>
          <p:cNvPicPr>
            <a:picLocks noChangeAspect="1" noChangeArrowheads="1"/>
          </p:cNvPicPr>
          <p:nvPr/>
        </p:nvPicPr>
        <p:blipFill>
          <a:blip r:embed="rId8" cstate="print"/>
          <a:srcRect/>
          <a:stretch>
            <a:fillRect/>
          </a:stretch>
        </p:blipFill>
        <p:spPr bwMode="auto">
          <a:xfrm>
            <a:off x="2208362" y="4280908"/>
            <a:ext cx="3914236" cy="2073345"/>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588963"/>
            <a:ext cx="8834438" cy="6065837"/>
          </a:xfrm>
        </p:spPr>
        <p:txBody>
          <a:bodyPr/>
          <a:lstStyle/>
          <a:p>
            <a:pPr algn="just">
              <a:lnSpc>
                <a:spcPct val="80000"/>
              </a:lnSpc>
              <a:buNone/>
            </a:pPr>
            <a:r>
              <a:rPr lang="en-US" sz="3200" b="1" dirty="0" smtClean="0"/>
              <a:t>Venus Williams                                </a:t>
            </a:r>
            <a:r>
              <a:rPr lang="zh-CN" altLang="en-US" sz="2400" dirty="0" smtClean="0">
                <a:solidFill>
                  <a:srgbClr val="0070C0"/>
                </a:solidFill>
              </a:rPr>
              <a:t>维纳斯</a:t>
            </a:r>
            <a:r>
              <a:rPr lang="en-US" altLang="zh-CN" sz="2400" dirty="0" smtClean="0">
                <a:solidFill>
                  <a:srgbClr val="0070C0"/>
                </a:solidFill>
                <a:latin typeface="+mn-ea"/>
              </a:rPr>
              <a:t>·</a:t>
            </a:r>
            <a:r>
              <a:rPr lang="zh-CN" altLang="en-US" sz="2400" dirty="0" smtClean="0">
                <a:solidFill>
                  <a:srgbClr val="0070C0"/>
                </a:solidFill>
              </a:rPr>
              <a:t>威廉姆斯 （美国职业网球女运动员）</a:t>
            </a:r>
            <a:endParaRPr lang="en-US" altLang="zh-CN" dirty="0">
              <a:solidFill>
                <a:srgbClr val="0070C0"/>
              </a:solidFill>
            </a:endParaRPr>
          </a:p>
          <a:p>
            <a:pPr algn="just">
              <a:buFont typeface="Wingdings" pitchFamily="2" charset="2"/>
              <a:buChar char="Ø"/>
            </a:pPr>
            <a:r>
              <a:rPr lang="en-US" altLang="zh-CN" b="1" dirty="0" smtClean="0"/>
              <a:t>Venus  Williams  </a:t>
            </a:r>
            <a:r>
              <a:rPr lang="en-US" altLang="zh-CN" dirty="0" smtClean="0"/>
              <a:t>(born June 17, 1980) is an American professional tennis </a:t>
            </a:r>
            <a:r>
              <a:rPr lang="en-US" altLang="zh-CN" dirty="0" smtClean="0"/>
              <a:t>player</a:t>
            </a:r>
            <a:r>
              <a:rPr lang="en-US" altLang="zh-CN" dirty="0"/>
              <a:t>,</a:t>
            </a:r>
            <a:r>
              <a:rPr lang="en-US" altLang="zh-CN" dirty="0" smtClean="0"/>
              <a:t> </a:t>
            </a:r>
            <a:r>
              <a:rPr lang="en-US" altLang="zh-CN" dirty="0" smtClean="0"/>
              <a:t>who is a former World No. 1 and is ranked World No. 12 in singles as of March 7, 2016. She became the World No. 1 for the first time on February 25, 2002, becoming the first black American woman to achieve this feat during the Open Era. She is credited as changing the </a:t>
            </a:r>
            <a:r>
              <a:rPr lang="en-US" altLang="zh-CN" dirty="0" smtClean="0"/>
              <a:t>women’s </a:t>
            </a:r>
            <a:r>
              <a:rPr lang="en-US" altLang="zh-CN" dirty="0" smtClean="0"/>
              <a:t>game and ushering a new, modern era of power and athleticism on the </a:t>
            </a:r>
            <a:r>
              <a:rPr lang="en-US" altLang="zh-CN" dirty="0" smtClean="0"/>
              <a:t>women’s </a:t>
            </a:r>
            <a:r>
              <a:rPr lang="en-US" altLang="zh-CN" dirty="0" smtClean="0"/>
              <a:t>professional tennis tour. </a:t>
            </a:r>
            <a:r>
              <a:rPr lang="en-US" altLang="zh-CN" dirty="0" smtClean="0"/>
              <a:t>She </a:t>
            </a:r>
            <a:r>
              <a:rPr lang="en-US" altLang="zh-CN" dirty="0" smtClean="0"/>
              <a:t>is also regarded as the best grass court player of her generation and is widely considered as one of the all-time greats of women’s tennis. Her seven Grand Slam singles titles are more than those of any other active female player except for her younger sister Serena Williams.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20481" name="Picture 1" descr="C:\Users\zhao\AppData\Roaming\Tencent\Users\27957503\QQ\WinTemp\RichOle\))SHG7E]2ME7Z25$K@~RRK0.png"/>
          <p:cNvPicPr>
            <a:picLocks noChangeAspect="1" noChangeArrowheads="1"/>
          </p:cNvPicPr>
          <p:nvPr/>
        </p:nvPicPr>
        <p:blipFill>
          <a:blip r:embed="rId5" cstate="print"/>
          <a:srcRect/>
          <a:stretch>
            <a:fillRect/>
          </a:stretch>
        </p:blipFill>
        <p:spPr bwMode="auto">
          <a:xfrm>
            <a:off x="3286124" y="689242"/>
            <a:ext cx="2085975" cy="260747"/>
          </a:xfrm>
          <a:prstGeom prst="rect">
            <a:avLst/>
          </a:prstGeom>
          <a:noFill/>
        </p:spPr>
      </p:pic>
      <p:pic>
        <p:nvPicPr>
          <p:cNvPr id="7" name="图片 10" descr="MORE"/>
          <p:cNvPicPr>
            <a:picLocks noChangeAspect="1" noChangeArrowheads="1"/>
          </p:cNvPicPr>
          <p:nvPr/>
        </p:nvPicPr>
        <p:blipFill>
          <a:blip r:embed="rId6" cstate="print"/>
          <a:srcRect/>
          <a:stretch>
            <a:fillRect/>
          </a:stretch>
        </p:blipFill>
        <p:spPr bwMode="auto">
          <a:xfrm>
            <a:off x="7914826" y="6459119"/>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6257" name="Picture 1" descr="C:\Users\zhao\AppData\Roaming\Tencent\Users\27957503\QQ\WinTemp\RichOle\@5ARP~BG3}@9$OKUEDBUABH.png"/>
          <p:cNvPicPr>
            <a:picLocks noChangeAspect="1" noChangeArrowheads="1"/>
          </p:cNvPicPr>
          <p:nvPr/>
        </p:nvPicPr>
        <p:blipFill>
          <a:blip r:embed="rId7" cstate="print"/>
          <a:srcRect/>
          <a:stretch>
            <a:fillRect/>
          </a:stretch>
        </p:blipFill>
        <p:spPr bwMode="auto">
          <a:xfrm>
            <a:off x="6694098" y="2061713"/>
            <a:ext cx="2144677" cy="3260785"/>
          </a:xfrm>
          <a:prstGeom prst="rect">
            <a:avLst/>
          </a:prstGeom>
          <a:noFill/>
        </p:spPr>
      </p:pic>
      <p:pic>
        <p:nvPicPr>
          <p:cNvPr id="96258" name="Picture 2" descr="C:\Users\zhao\AppData\Roaming\Tencent\Users\27957503\QQ\WinTemp\RichOle\3J1)HR7DMQA]7YK(KZ[Z]_T.png"/>
          <p:cNvPicPr>
            <a:picLocks noChangeAspect="1" noChangeArrowheads="1"/>
          </p:cNvPicPr>
          <p:nvPr/>
        </p:nvPicPr>
        <p:blipFill>
          <a:blip r:embed="rId8" cstate="print"/>
          <a:srcRect/>
          <a:stretch>
            <a:fillRect/>
          </a:stretch>
        </p:blipFill>
        <p:spPr bwMode="auto">
          <a:xfrm>
            <a:off x="3533849" y="819508"/>
            <a:ext cx="2928414" cy="4513053"/>
          </a:xfrm>
          <a:prstGeom prst="rect">
            <a:avLst/>
          </a:prstGeom>
          <a:noFill/>
        </p:spPr>
      </p:pic>
      <p:pic>
        <p:nvPicPr>
          <p:cNvPr id="96259" name="Picture 3" descr="C:\Users\zhao\AppData\Roaming\Tencent\Users\27957503\QQ\WinTemp\RichOle\_J{ZO)BS3LP~9G}WN@GGU40.png"/>
          <p:cNvPicPr>
            <a:picLocks noChangeAspect="1" noChangeArrowheads="1"/>
          </p:cNvPicPr>
          <p:nvPr/>
        </p:nvPicPr>
        <p:blipFill>
          <a:blip r:embed="rId9" cstate="print"/>
          <a:srcRect/>
          <a:stretch>
            <a:fillRect/>
          </a:stretch>
        </p:blipFill>
        <p:spPr bwMode="auto">
          <a:xfrm>
            <a:off x="460939" y="1639019"/>
            <a:ext cx="2999871" cy="4387790"/>
          </a:xfrm>
          <a:prstGeom prst="rect">
            <a:avLst/>
          </a:prstGeom>
          <a:noFill/>
        </p:spPr>
      </p:pic>
      <p:pic>
        <p:nvPicPr>
          <p:cNvPr id="14"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Serena Williams                    </a:t>
            </a:r>
            <a:r>
              <a:rPr lang="zh-CN" altLang="en-US" sz="2400" dirty="0" smtClean="0">
                <a:solidFill>
                  <a:srgbClr val="0070C0"/>
                </a:solidFill>
                <a:latin typeface="+mn-ea"/>
              </a:rPr>
              <a:t>塞雷娜</a:t>
            </a:r>
            <a:r>
              <a:rPr lang="en-US" altLang="zh-CN" sz="2400" dirty="0" smtClean="0">
                <a:solidFill>
                  <a:srgbClr val="0070C0"/>
                </a:solidFill>
                <a:latin typeface="+mn-ea"/>
              </a:rPr>
              <a:t>·</a:t>
            </a:r>
            <a:r>
              <a:rPr lang="zh-CN" altLang="en-US" sz="2400" dirty="0" smtClean="0">
                <a:solidFill>
                  <a:srgbClr val="0070C0"/>
                </a:solidFill>
                <a:latin typeface="+mn-ea"/>
              </a:rPr>
              <a:t>威廉姆斯（美国职业网球女运动员）</a:t>
            </a:r>
            <a:endParaRPr lang="en-US" altLang="zh-CN" dirty="0" smtClean="0">
              <a:solidFill>
                <a:srgbClr val="0070C0"/>
              </a:solidFill>
              <a:latin typeface="+mn-ea"/>
            </a:endParaRPr>
          </a:p>
          <a:p>
            <a:pPr algn="just">
              <a:buFont typeface="Wingdings" pitchFamily="2" charset="2"/>
              <a:buChar char="Ø"/>
            </a:pPr>
            <a:r>
              <a:rPr lang="en-US" altLang="zh-CN" b="1" dirty="0" smtClean="0"/>
              <a:t>Serena Williams </a:t>
            </a:r>
            <a:r>
              <a:rPr lang="en-US" altLang="zh-CN" dirty="0" smtClean="0"/>
              <a:t>(born September 26, 1981) is an American professional tennis player who is ranked No. 1 in women’s singles tennis. The Women’s Tennis Association (WTA) has ranked her world No. 1 in singles on six separate occasions. She became the world No. 1 for the first time on July 8, 2002. </a:t>
            </a:r>
            <a:r>
              <a:rPr lang="en-US" altLang="zh-CN" dirty="0" smtClean="0"/>
              <a:t>She </a:t>
            </a:r>
            <a:r>
              <a:rPr lang="en-US" altLang="zh-CN" dirty="0" smtClean="0"/>
              <a:t>is the reigning champion of the French Open, Wimbledon and Olympic women’s singles and doubles. Williams is regarded by some commentators and sports writers as the greatest female tennis player of all-time. Williams holds the most major singles, doubles, and mixed doubles titles combined amongst active players, male or female.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2" name="图片 4"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8433" name="Picture 1" descr="C:\Users\zhao\AppData\Roaming\Tencent\Users\27957503\QQ\WinTemp\RichOle\QEICJ7[J_ZG5IMRIZ}0@G9B.png"/>
          <p:cNvPicPr>
            <a:picLocks noChangeAspect="1" noChangeArrowheads="1"/>
          </p:cNvPicPr>
          <p:nvPr/>
        </p:nvPicPr>
        <p:blipFill>
          <a:blip r:embed="rId7" cstate="print"/>
          <a:srcRect/>
          <a:stretch>
            <a:fillRect/>
          </a:stretch>
        </p:blipFill>
        <p:spPr bwMode="auto">
          <a:xfrm>
            <a:off x="3315829" y="783238"/>
            <a:ext cx="1114425" cy="228600"/>
          </a:xfrm>
          <a:prstGeom prst="rect">
            <a:avLst/>
          </a:prstGeom>
          <a:noFill/>
        </p:spPr>
      </p:pic>
      <p:pic>
        <p:nvPicPr>
          <p:cNvPr id="7" name="图片 10" descr="MORE"/>
          <p:cNvPicPr>
            <a:picLocks noChangeAspect="1" noChangeArrowheads="1"/>
          </p:cNvPicPr>
          <p:nvPr/>
        </p:nvPicPr>
        <p:blipFill>
          <a:blip r:embed="rId8" cstate="print"/>
          <a:srcRect/>
          <a:stretch>
            <a:fillRect/>
          </a:stretch>
        </p:blipFill>
        <p:spPr bwMode="auto">
          <a:xfrm>
            <a:off x="7954963" y="636503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94209" name="Picture 1" descr="C:\Users\zhao\AppData\Roaming\Tencent\Users\27957503\QQ\WinTemp\RichOle\W3F_3PXAE5[5~NBUN4@8CGU.png"/>
          <p:cNvPicPr>
            <a:picLocks noChangeAspect="1" noChangeArrowheads="1"/>
          </p:cNvPicPr>
          <p:nvPr/>
        </p:nvPicPr>
        <p:blipFill>
          <a:blip r:embed="rId7" cstate="print"/>
          <a:srcRect/>
          <a:stretch>
            <a:fillRect/>
          </a:stretch>
        </p:blipFill>
        <p:spPr bwMode="auto">
          <a:xfrm>
            <a:off x="1112721" y="1388851"/>
            <a:ext cx="2838896" cy="4519523"/>
          </a:xfrm>
          <a:prstGeom prst="rect">
            <a:avLst/>
          </a:prstGeom>
          <a:noFill/>
        </p:spPr>
      </p:pic>
      <p:pic>
        <p:nvPicPr>
          <p:cNvPr id="94210" name="Picture 2" descr="C:\Users\zhao\AppData\Roaming\Tencent\Users\27957503\QQ\WinTemp\RichOle\_`2QUFH68DE)]5}902Q$C5H.png"/>
          <p:cNvPicPr>
            <a:picLocks noChangeAspect="1" noChangeArrowheads="1"/>
          </p:cNvPicPr>
          <p:nvPr/>
        </p:nvPicPr>
        <p:blipFill>
          <a:blip r:embed="rId8" cstate="print"/>
          <a:srcRect/>
          <a:stretch>
            <a:fillRect/>
          </a:stretch>
        </p:blipFill>
        <p:spPr bwMode="auto">
          <a:xfrm>
            <a:off x="5024685" y="1466490"/>
            <a:ext cx="3062938" cy="4318240"/>
          </a:xfrm>
          <a:prstGeom prst="rect">
            <a:avLst/>
          </a:prstGeom>
          <a:noFill/>
        </p:spPr>
      </p:pic>
      <p:pic>
        <p:nvPicPr>
          <p:cNvPr id="9"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a:lnSpc>
                <a:spcPct val="115000"/>
              </a:lnSpc>
              <a:buNone/>
            </a:pPr>
            <a:endParaRPr lang="en-US" altLang="zh-CN" sz="1800" dirty="0" smtClean="0"/>
          </a:p>
          <a:p>
            <a:pPr algn="just">
              <a:lnSpc>
                <a:spcPct val="100000"/>
              </a:lnSpc>
              <a:buNone/>
            </a:pPr>
            <a:r>
              <a:rPr lang="en-US" altLang="zh-CN" sz="1800" dirty="0" smtClean="0">
                <a:solidFill>
                  <a:srgbClr val="0070C0"/>
                </a:solidFill>
              </a:rPr>
              <a:t>2 </a:t>
            </a:r>
            <a:r>
              <a:rPr lang="en-US" altLang="zh-CN" sz="2500" dirty="0" smtClean="0"/>
              <a:t>  </a:t>
            </a:r>
            <a:r>
              <a:rPr lang="en-US" altLang="zh-CN" sz="2500" spc="-70" dirty="0" smtClean="0"/>
              <a:t>Of course our parents played a </a:t>
            </a:r>
            <a:r>
              <a:rPr lang="en-US" altLang="zh-CN" sz="2500" spc="-70" dirty="0" smtClean="0">
                <a:hlinkClick r:id="rId7" action="ppaction://hlinksldjump"/>
              </a:rPr>
              <a:t>pivotal</a:t>
            </a:r>
            <a:r>
              <a:rPr lang="en-US" altLang="zh-CN" sz="2500" spc="-70" dirty="0" smtClean="0"/>
              <a:t> role in our success. </a:t>
            </a:r>
            <a:r>
              <a:rPr lang="en-US" altLang="zh-CN" sz="2500" spc="-70" dirty="0" smtClean="0">
                <a:hlinkClick r:id="rId8" action="ppaction://hlinksldjump"/>
              </a:rPr>
              <a:t>My mum</a:t>
            </a:r>
          </a:p>
          <a:p>
            <a:pPr algn="just">
              <a:lnSpc>
                <a:spcPct val="100000"/>
              </a:lnSpc>
              <a:buNone/>
            </a:pPr>
            <a:r>
              <a:rPr lang="en-US" altLang="zh-CN" sz="2500" dirty="0" smtClean="0">
                <a:hlinkClick r:id="rId8" action="ppaction://hlinksldjump"/>
              </a:rPr>
              <a:t>would say that if Dad was the body, she was the spine.</a:t>
            </a:r>
            <a:r>
              <a:rPr lang="en-US" altLang="zh-CN" sz="2500" dirty="0" smtClean="0"/>
              <a:t>  And that’s</a:t>
            </a:r>
          </a:p>
          <a:p>
            <a:pPr algn="just">
              <a:lnSpc>
                <a:spcPct val="100000"/>
              </a:lnSpc>
              <a:buNone/>
            </a:pPr>
            <a:r>
              <a:rPr lang="en-US" altLang="zh-CN" sz="2500" spc="-20" dirty="0" smtClean="0"/>
              <a:t>true: She really was that important. I know a lot of people </a:t>
            </a:r>
            <a:r>
              <a:rPr lang="en-US" altLang="zh-CN" sz="2500" spc="-20" dirty="0" smtClean="0">
                <a:hlinkClick r:id="rId9" action="ppaction://hlinksldjump"/>
              </a:rPr>
              <a:t>think of</a:t>
            </a:r>
          </a:p>
          <a:p>
            <a:pPr algn="just">
              <a:lnSpc>
                <a:spcPct val="100000"/>
              </a:lnSpc>
              <a:buNone/>
            </a:pPr>
            <a:r>
              <a:rPr lang="en-US" altLang="zh-CN" sz="2500" spc="-30" dirty="0" smtClean="0">
                <a:hlinkClick r:id="rId9" action="ppaction://hlinksldjump"/>
              </a:rPr>
              <a:t>Dad as</a:t>
            </a:r>
            <a:r>
              <a:rPr lang="en-US" altLang="zh-CN" sz="2500" spc="-30" dirty="0" smtClean="0"/>
              <a:t> the one who pushed us, and sure, if I </a:t>
            </a:r>
            <a:r>
              <a:rPr lang="en-US" altLang="zh-CN" sz="2500" spc="-30" dirty="0" smtClean="0"/>
              <a:t>didn’t </a:t>
            </a:r>
            <a:r>
              <a:rPr lang="en-US" altLang="zh-CN" sz="2500" spc="-30" dirty="0" smtClean="0"/>
              <a:t>want to </a:t>
            </a:r>
            <a:r>
              <a:rPr lang="en-US" altLang="zh-CN" sz="2500" spc="-30" dirty="0" err="1" smtClean="0"/>
              <a:t>practise</a:t>
            </a:r>
            <a:r>
              <a:rPr lang="en-US" altLang="zh-CN" sz="2500" spc="-30" dirty="0" smtClean="0"/>
              <a:t> </a:t>
            </a:r>
          </a:p>
          <a:p>
            <a:pPr algn="just">
              <a:lnSpc>
                <a:spcPct val="100000"/>
              </a:lnSpc>
              <a:buNone/>
            </a:pPr>
            <a:r>
              <a:rPr lang="en-US" altLang="zh-CN" sz="2500" spc="30" dirty="0" smtClean="0"/>
              <a:t>one day, Mum might be the one to say: “That’s okay.” </a:t>
            </a:r>
            <a:r>
              <a:rPr lang="en-US" altLang="zh-CN" sz="2500" spc="30" dirty="0" smtClean="0">
                <a:hlinkClick r:id="rId10" action="ppaction://hlinksldjump"/>
              </a:rPr>
              <a:t>But she’d</a:t>
            </a:r>
          </a:p>
          <a:p>
            <a:pPr algn="just">
              <a:lnSpc>
                <a:spcPct val="100000"/>
              </a:lnSpc>
              <a:buNone/>
            </a:pPr>
            <a:r>
              <a:rPr lang="en-US" altLang="zh-CN" sz="2500" spc="-40" dirty="0" smtClean="0">
                <a:hlinkClick r:id="rId10" action="ppaction://hlinksldjump"/>
              </a:rPr>
              <a:t>soon be telling me I’d have to get myself together and get out there </a:t>
            </a:r>
          </a:p>
          <a:p>
            <a:pPr algn="just">
              <a:lnSpc>
                <a:spcPct val="100000"/>
              </a:lnSpc>
              <a:buNone/>
            </a:pPr>
            <a:r>
              <a:rPr lang="en-US" altLang="zh-CN" sz="2500" spc="-20" dirty="0" smtClean="0">
                <a:hlinkClick r:id="rId10" action="ppaction://hlinksldjump"/>
              </a:rPr>
              <a:t>again</a:t>
            </a:r>
            <a:r>
              <a:rPr lang="en-US" altLang="zh-CN" sz="2500" spc="-20" dirty="0" smtClean="0"/>
              <a:t>. </a:t>
            </a:r>
            <a:r>
              <a:rPr lang="en-US" altLang="zh-CN" sz="2500" spc="-20" dirty="0" smtClean="0">
                <a:hlinkClick r:id="rId11" action="ppaction://hlinksldjump"/>
              </a:rPr>
              <a:t>It wasn’t like she was the soft one at all</a:t>
            </a:r>
            <a:r>
              <a:rPr lang="en-US" altLang="zh-CN" sz="2500" spc="-20" dirty="0" smtClean="0"/>
              <a:t>, and that’s what you</a:t>
            </a:r>
          </a:p>
          <a:p>
            <a:pPr algn="just">
              <a:lnSpc>
                <a:spcPct val="100000"/>
              </a:lnSpc>
              <a:buNone/>
            </a:pPr>
            <a:r>
              <a:rPr lang="en-US" altLang="zh-CN" sz="2500" spc="-10" dirty="0" smtClean="0"/>
              <a:t>really need. You can’t have one parent pulling in one direction and</a:t>
            </a:r>
          </a:p>
          <a:p>
            <a:pPr algn="just">
              <a:lnSpc>
                <a:spcPct val="100000"/>
              </a:lnSpc>
              <a:buNone/>
            </a:pPr>
            <a:r>
              <a:rPr lang="en-US" altLang="zh-CN" sz="2500" spc="-20" dirty="0" smtClean="0"/>
              <a:t>the other one pulling in the other. They both wanted the same thing </a:t>
            </a:r>
          </a:p>
          <a:p>
            <a:pPr algn="just">
              <a:lnSpc>
                <a:spcPct val="100000"/>
              </a:lnSpc>
              <a:buNone/>
            </a:pPr>
            <a:r>
              <a:rPr lang="en-US" altLang="zh-CN" sz="2500" dirty="0" smtClean="0"/>
              <a:t>for us, so in a way that was perfect.</a:t>
            </a:r>
            <a:endParaRPr lang="zh-CN" altLang="en-US" sz="2500" dirty="0"/>
          </a:p>
        </p:txBody>
      </p:sp>
      <p:pic>
        <p:nvPicPr>
          <p:cNvPr id="6152" name="图片 8" descr="音频">
            <a:hlinkClick r:id="rId12" action="ppaction://hlinkfile"/>
          </p:cNvPr>
          <p:cNvPicPr>
            <a:picLocks noChangeAspect="1" noChangeArrowheads="1"/>
          </p:cNvPicPr>
          <p:nvPr/>
        </p:nvPicPr>
        <p:blipFill>
          <a:blip r:embed="rId13"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4" action="ppaction://hlinksldjump"/>
          </p:cNvPr>
          <p:cNvPicPr>
            <a:picLocks noChangeAspect="1"/>
          </p:cNvPicPr>
          <p:nvPr/>
        </p:nvPicPr>
        <p:blipFill>
          <a:blip r:embed="rId15"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778875" cy="6065837"/>
          </a:xfrm>
        </p:spPr>
        <p:txBody>
          <a:bodyPr/>
          <a:lstStyle/>
          <a:p>
            <a:pPr algn="just">
              <a:buNone/>
            </a:pPr>
            <a:r>
              <a:rPr lang="en-US" sz="3200" b="1" dirty="0" smtClean="0"/>
              <a:t>Grand Slam  </a:t>
            </a:r>
            <a:r>
              <a:rPr lang="zh-CN" altLang="en-US" sz="2400" dirty="0" smtClean="0">
                <a:solidFill>
                  <a:srgbClr val="0070C0"/>
                </a:solidFill>
              </a:rPr>
              <a:t>（全年各项重要比赛的）大满贯</a:t>
            </a:r>
            <a:endParaRPr lang="en-US" dirty="0" smtClean="0">
              <a:solidFill>
                <a:srgbClr val="0070C0"/>
              </a:solidFill>
            </a:endParaRPr>
          </a:p>
          <a:p>
            <a:pPr algn="just">
              <a:lnSpc>
                <a:spcPct val="100000"/>
              </a:lnSpc>
              <a:buFont typeface="Wingdings" pitchFamily="2" charset="2"/>
              <a:buChar char="Ø"/>
            </a:pPr>
            <a:r>
              <a:rPr lang="en-US" altLang="zh-CN" dirty="0" smtClean="0"/>
              <a:t>The four competitions in the </a:t>
            </a:r>
            <a:r>
              <a:rPr lang="en-US" altLang="zh-CN" b="1" dirty="0" smtClean="0"/>
              <a:t>Grand Slam </a:t>
            </a:r>
            <a:r>
              <a:rPr lang="en-US" altLang="zh-CN" dirty="0"/>
              <a:t>are the most </a:t>
            </a:r>
            <a:r>
              <a:rPr lang="en-US" altLang="zh-CN" dirty="0"/>
              <a:t>important events in the tennis year. They are “open”, meaning that any qualified person from any country can take part. The US Open is held at Flushing, New York City, in August-September on hard courts. The French Open is at the </a:t>
            </a:r>
            <a:r>
              <a:rPr lang="en-US" altLang="zh-CN" dirty="0" err="1"/>
              <a:t>Stade</a:t>
            </a:r>
            <a:r>
              <a:rPr lang="en-US" altLang="zh-CN" dirty="0"/>
              <a:t> Roland </a:t>
            </a:r>
            <a:r>
              <a:rPr lang="en-US" altLang="zh-CN" dirty="0" err="1"/>
              <a:t>Garros</a:t>
            </a:r>
            <a:r>
              <a:rPr lang="en-US" altLang="zh-CN" dirty="0"/>
              <a:t>, Paris, in May-June on clay courts. The Australian Open is held at Melbourne Park, Melbourne, in January on hard </a:t>
            </a:r>
            <a:r>
              <a:rPr lang="en-US" altLang="zh-CN" dirty="0"/>
              <a:t>courts. Wimbledon </a:t>
            </a:r>
            <a:r>
              <a:rPr lang="en-US" altLang="zh-CN" dirty="0"/>
              <a:t>is a British open competition held at Wimbledon, London, in June-July. To </a:t>
            </a:r>
            <a:r>
              <a:rPr lang="en-US" altLang="zh-CN" dirty="0"/>
              <a:t>win any </a:t>
            </a:r>
            <a:r>
              <a:rPr lang="en-US" altLang="zh-CN" dirty="0"/>
              <a:t>of these is very difficult. It is very prestigious to be the champion, and top players </a:t>
            </a:r>
            <a:r>
              <a:rPr lang="en-US" altLang="zh-CN" dirty="0"/>
              <a:t>can earn </a:t>
            </a:r>
            <a:r>
              <a:rPr lang="en-US" altLang="zh-CN" dirty="0"/>
              <a:t>large amounts of prize money.</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 name="图片 10" descr="MORE"/>
          <p:cNvPicPr>
            <a:picLocks noChangeAspect="1" noChangeArrowheads="1"/>
          </p:cNvPicPr>
          <p:nvPr/>
        </p:nvPicPr>
        <p:blipFill>
          <a:blip r:embed="rId5" cstate="print"/>
          <a:srcRect/>
          <a:stretch>
            <a:fillRect/>
          </a:stretch>
        </p:blipFill>
        <p:spPr bwMode="auto">
          <a:xfrm>
            <a:off x="6714676" y="6297194"/>
            <a:ext cx="912813" cy="228600"/>
          </a:xfrm>
          <a:prstGeom prst="rect">
            <a:avLst/>
          </a:prstGeom>
          <a:noFill/>
          <a:ln w="9525">
            <a:noFill/>
            <a:miter lim="800000"/>
            <a:headEnd/>
            <a:tailEnd/>
          </a:ln>
        </p:spPr>
      </p:pic>
      <p:pic>
        <p:nvPicPr>
          <p:cNvPr id="7" name="图片 3"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03425" name="Picture 1" descr="C:\Users\zhao\AppData\Roaming\Tencent\Users\27957503\QQ\WinTemp\RichOle\3@[M4X7]R32)XHIDMTU~D(0.png"/>
          <p:cNvPicPr>
            <a:picLocks noChangeAspect="1" noChangeArrowheads="1"/>
          </p:cNvPicPr>
          <p:nvPr/>
        </p:nvPicPr>
        <p:blipFill>
          <a:blip r:embed="rId7" cstate="print"/>
          <a:srcRect/>
          <a:stretch>
            <a:fillRect/>
          </a:stretch>
        </p:blipFill>
        <p:spPr bwMode="auto">
          <a:xfrm>
            <a:off x="1069679" y="1017919"/>
            <a:ext cx="2035831" cy="775745"/>
          </a:xfrm>
          <a:prstGeom prst="rect">
            <a:avLst/>
          </a:prstGeom>
          <a:noFill/>
        </p:spPr>
      </p:pic>
      <p:pic>
        <p:nvPicPr>
          <p:cNvPr id="103426" name="Picture 2" descr="C:\Users\zhao\AppData\Roaming\Tencent\Users\27957503\QQ\WinTemp\RichOle\9D@%G}QZ72(3L_ZA2P_E4WS.png"/>
          <p:cNvPicPr>
            <a:picLocks noChangeAspect="1" noChangeArrowheads="1"/>
          </p:cNvPicPr>
          <p:nvPr/>
        </p:nvPicPr>
        <p:blipFill>
          <a:blip r:embed="rId8" cstate="print"/>
          <a:srcRect/>
          <a:stretch>
            <a:fillRect/>
          </a:stretch>
        </p:blipFill>
        <p:spPr bwMode="auto">
          <a:xfrm>
            <a:off x="724617" y="1984076"/>
            <a:ext cx="2489157" cy="1561380"/>
          </a:xfrm>
          <a:prstGeom prst="rect">
            <a:avLst/>
          </a:prstGeom>
          <a:noFill/>
        </p:spPr>
      </p:pic>
      <p:pic>
        <p:nvPicPr>
          <p:cNvPr id="103427" name="Picture 3" descr="C:\Users\zhao\AppData\Roaming\Tencent\Users\27957503\QQ\WinTemp\RichOle\V_NK3QDT(SKW($0OCG9E%1Y.png"/>
          <p:cNvPicPr>
            <a:picLocks noChangeAspect="1" noChangeArrowheads="1"/>
          </p:cNvPicPr>
          <p:nvPr/>
        </p:nvPicPr>
        <p:blipFill>
          <a:blip r:embed="rId9" cstate="print"/>
          <a:srcRect/>
          <a:stretch>
            <a:fillRect/>
          </a:stretch>
        </p:blipFill>
        <p:spPr bwMode="auto">
          <a:xfrm>
            <a:off x="327803" y="4339087"/>
            <a:ext cx="1837428" cy="1518250"/>
          </a:xfrm>
          <a:prstGeom prst="rect">
            <a:avLst/>
          </a:prstGeom>
          <a:noFill/>
        </p:spPr>
      </p:pic>
      <p:pic>
        <p:nvPicPr>
          <p:cNvPr id="103428" name="Picture 4" descr="C:\Users\zhao\AppData\Roaming\Tencent\Users\27957503\QQ\WinTemp\RichOle\UOVOE`QLB2(59(A_4XX_$DG.png"/>
          <p:cNvPicPr>
            <a:picLocks noChangeAspect="1" noChangeArrowheads="1"/>
          </p:cNvPicPr>
          <p:nvPr/>
        </p:nvPicPr>
        <p:blipFill>
          <a:blip r:embed="rId10" cstate="print"/>
          <a:srcRect/>
          <a:stretch>
            <a:fillRect/>
          </a:stretch>
        </p:blipFill>
        <p:spPr bwMode="auto">
          <a:xfrm>
            <a:off x="2346384" y="4339087"/>
            <a:ext cx="2406770" cy="1622914"/>
          </a:xfrm>
          <a:prstGeom prst="rect">
            <a:avLst/>
          </a:prstGeom>
          <a:noFill/>
        </p:spPr>
      </p:pic>
      <p:sp>
        <p:nvSpPr>
          <p:cNvPr id="103429" name="AutoShape 5" descr="C:\Users\zhao\AppData\Roaming\Tencent\Users\27957503\QQ\WinTemp\RichOle\~2@9[9K_P@$SFME~$4ICE.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30" name="AutoShape 6" descr="C:\Users\zhao\AppData\Roaming\Tencent\Users\27957503\QQ\WinTemp\RichOle\~2@9[9K_P@$SFME~$4ICE.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3431" name="Picture 7" descr="C:\Users\zhao\AppData\Roaming\Tencent\Users\27957503\QQ\WinTemp\RichOle\YHX97S$EM8)$1VIJ2047Z93.png"/>
          <p:cNvPicPr>
            <a:picLocks noChangeAspect="1" noChangeArrowheads="1"/>
          </p:cNvPicPr>
          <p:nvPr/>
        </p:nvPicPr>
        <p:blipFill>
          <a:blip r:embed="rId11" cstate="print"/>
          <a:srcRect/>
          <a:stretch>
            <a:fillRect/>
          </a:stretch>
        </p:blipFill>
        <p:spPr bwMode="auto">
          <a:xfrm>
            <a:off x="4431101" y="1563538"/>
            <a:ext cx="1371600" cy="1628775"/>
          </a:xfrm>
          <a:prstGeom prst="rect">
            <a:avLst/>
          </a:prstGeom>
          <a:noFill/>
        </p:spPr>
      </p:pic>
      <p:pic>
        <p:nvPicPr>
          <p:cNvPr id="103432" name="Picture 8" descr="C:\Users\zhao\AppData\Roaming\Tencent\Users\27957503\QQ\WinTemp\RichOle\_$C$Z6J%OQT7X7WHR~K8_T0.png"/>
          <p:cNvPicPr>
            <a:picLocks noChangeAspect="1" noChangeArrowheads="1"/>
          </p:cNvPicPr>
          <p:nvPr/>
        </p:nvPicPr>
        <p:blipFill>
          <a:blip r:embed="rId12" cstate="print"/>
          <a:srcRect/>
          <a:stretch>
            <a:fillRect/>
          </a:stretch>
        </p:blipFill>
        <p:spPr bwMode="auto">
          <a:xfrm>
            <a:off x="6186218" y="1009291"/>
            <a:ext cx="2430396" cy="1552753"/>
          </a:xfrm>
          <a:prstGeom prst="rect">
            <a:avLst/>
          </a:prstGeom>
          <a:noFill/>
        </p:spPr>
      </p:pic>
      <p:pic>
        <p:nvPicPr>
          <p:cNvPr id="103433" name="Picture 9" descr="C:\Users\zhao\AppData\Roaming\Tencent\Users\27957503\QQ\WinTemp\RichOle\7`4]2)YYQL4U$%HA99W8_C2.png"/>
          <p:cNvPicPr>
            <a:picLocks noChangeAspect="1" noChangeArrowheads="1"/>
          </p:cNvPicPr>
          <p:nvPr/>
        </p:nvPicPr>
        <p:blipFill>
          <a:blip r:embed="rId13" cstate="print"/>
          <a:srcRect/>
          <a:stretch>
            <a:fillRect/>
          </a:stretch>
        </p:blipFill>
        <p:spPr bwMode="auto">
          <a:xfrm>
            <a:off x="6467655" y="2771594"/>
            <a:ext cx="1943100" cy="1238250"/>
          </a:xfrm>
          <a:prstGeom prst="rect">
            <a:avLst/>
          </a:prstGeom>
          <a:noFill/>
        </p:spPr>
      </p:pic>
      <p:pic>
        <p:nvPicPr>
          <p:cNvPr id="103434" name="Picture 10" descr="C:\Users\zhao\AppData\Roaming\Tencent\Users\27957503\QQ\WinTemp\RichOle\HOO@~FYA8600AT[OATMUM3R.png"/>
          <p:cNvPicPr>
            <a:picLocks noChangeAspect="1" noChangeArrowheads="1"/>
          </p:cNvPicPr>
          <p:nvPr/>
        </p:nvPicPr>
        <p:blipFill>
          <a:blip r:embed="rId14" cstate="print"/>
          <a:srcRect/>
          <a:stretch>
            <a:fillRect/>
          </a:stretch>
        </p:blipFill>
        <p:spPr bwMode="auto">
          <a:xfrm>
            <a:off x="6467654" y="4108690"/>
            <a:ext cx="1885950" cy="1771650"/>
          </a:xfrm>
          <a:prstGeom prst="rect">
            <a:avLst/>
          </a:prstGeom>
          <a:noFill/>
        </p:spPr>
      </p:pic>
      <p:cxnSp>
        <p:nvCxnSpPr>
          <p:cNvPr id="20" name="直接连接符 19"/>
          <p:cNvCxnSpPr/>
          <p:nvPr/>
        </p:nvCxnSpPr>
        <p:spPr>
          <a:xfrm>
            <a:off x="215660" y="3890513"/>
            <a:ext cx="6047117" cy="158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6200000" flipH="1">
            <a:off x="2415400" y="2355011"/>
            <a:ext cx="3070999" cy="1"/>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287331" y="5224731"/>
            <a:ext cx="2671311" cy="2874"/>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1" name="图片 3" descr="Home">
            <a:hlinkClick r:id="rId15" action="ppaction://hlinksldjump"/>
          </p:cNvPr>
          <p:cNvPicPr>
            <a:picLocks noChangeAspect="1" noChangeArrowheads="1"/>
          </p:cNvPicPr>
          <p:nvPr/>
        </p:nvPicPr>
        <p:blipFill>
          <a:blip r:embed="rId16"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778875" cy="6065837"/>
          </a:xfrm>
        </p:spPr>
        <p:txBody>
          <a:bodyPr/>
          <a:lstStyle/>
          <a:p>
            <a:pPr>
              <a:buNone/>
            </a:pPr>
            <a:r>
              <a:rPr lang="en-US" sz="3200" b="1" dirty="0" smtClean="0"/>
              <a:t>Wimbledon </a:t>
            </a:r>
            <a:r>
              <a:rPr lang="en-US" sz="3200" dirty="0" smtClean="0"/>
              <a:t>  </a:t>
            </a:r>
            <a:r>
              <a:rPr lang="en-US" dirty="0" smtClean="0"/>
              <a:t>                         </a:t>
            </a:r>
            <a:r>
              <a:rPr lang="en-US" sz="2400" dirty="0" smtClean="0">
                <a:solidFill>
                  <a:srgbClr val="0070C0"/>
                </a:solidFill>
                <a:latin typeface="+mn-ea"/>
              </a:rPr>
              <a:t>温布尔登网球公开赛（每年6月或7月在英国伦敦郊区的温布尔登举行）</a:t>
            </a:r>
            <a:endParaRPr lang="en-US" dirty="0">
              <a:solidFill>
                <a:srgbClr val="0070C0"/>
              </a:solidFill>
              <a:latin typeface="+mn-ea"/>
            </a:endParaRPr>
          </a:p>
          <a:p>
            <a:pPr algn="just">
              <a:lnSpc>
                <a:spcPct val="100000"/>
              </a:lnSpc>
              <a:buFont typeface="Wingdings" pitchFamily="2" charset="2"/>
              <a:buChar char="Ø"/>
            </a:pPr>
            <a:r>
              <a:rPr lang="en-US" altLang="zh-CN" b="1" dirty="0" smtClean="0"/>
              <a:t>The Championships, Wimbledon</a:t>
            </a:r>
            <a:r>
              <a:rPr lang="en-US" altLang="zh-CN" dirty="0" smtClean="0"/>
              <a:t>, commonly known simply as </a:t>
            </a:r>
            <a:r>
              <a:rPr lang="en-US" altLang="zh-CN" b="1" dirty="0" smtClean="0"/>
              <a:t>Wimbledon</a:t>
            </a:r>
            <a:r>
              <a:rPr lang="en-US" altLang="zh-CN" dirty="0" smtClean="0"/>
              <a:t>, is the oldest tennis tournament in the world, and is widely considered the most prestigious. The tournament takes place over two weeks in late June and early July, culminating with the Ladies’ and Gentlemen’s Singles Final, scheduled always for the second Saturday and Sunday respectively. Five major, junior, and invitational events are held each year. Wimbledon traditions include a strict dress code for competitors, the eating of strawberries and cream by the spectators, and Royal patronage.</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4337" name="Picture 1" descr="C:\Users\zhao\AppData\Roaming\Tencent\Users\27957503\QQ\WinTemp\RichOle\M[NAL$)1`D5UR33F6%P`ML1.png"/>
          <p:cNvPicPr>
            <a:picLocks noChangeAspect="1" noChangeArrowheads="1"/>
          </p:cNvPicPr>
          <p:nvPr/>
        </p:nvPicPr>
        <p:blipFill>
          <a:blip r:embed="rId5" cstate="print"/>
          <a:srcRect/>
          <a:stretch>
            <a:fillRect/>
          </a:stretch>
        </p:blipFill>
        <p:spPr bwMode="auto">
          <a:xfrm>
            <a:off x="2707874" y="764053"/>
            <a:ext cx="1495425" cy="276225"/>
          </a:xfrm>
          <a:prstGeom prst="rect">
            <a:avLst/>
          </a:prstGeom>
          <a:noFill/>
        </p:spPr>
      </p:pic>
      <p:pic>
        <p:nvPicPr>
          <p:cNvPr id="7"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pic>
        <p:nvPicPr>
          <p:cNvPr id="8" name="图片 3" descr="Home">
            <a:hlinkClick r:id="rId7" action="ppaction://hlinksldjump"/>
          </p:cNvPr>
          <p:cNvPicPr>
            <a:picLocks noChangeAspect="1" noChangeArrowheads="1"/>
          </p:cNvPicPr>
          <p:nvPr/>
        </p:nvPicPr>
        <p:blipFill>
          <a:blip r:embed="rId8"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 action="ppaction://hlinkshowjump?jump=previousslide"/>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105473" name="Picture 1" descr="C:\Users\zhao\AppData\Roaming\Tencent\Users\27957503\QQ\WinTemp\RichOle\O)J5TR0M0%FUG9)(DRNYA4N.png"/>
          <p:cNvPicPr>
            <a:picLocks noChangeAspect="1" noChangeArrowheads="1"/>
          </p:cNvPicPr>
          <p:nvPr/>
        </p:nvPicPr>
        <p:blipFill>
          <a:blip r:embed="rId7" cstate="print"/>
          <a:srcRect/>
          <a:stretch>
            <a:fillRect/>
          </a:stretch>
        </p:blipFill>
        <p:spPr bwMode="auto">
          <a:xfrm>
            <a:off x="281336" y="1755641"/>
            <a:ext cx="4642170" cy="2807732"/>
          </a:xfrm>
          <a:prstGeom prst="rect">
            <a:avLst/>
          </a:prstGeom>
          <a:noFill/>
        </p:spPr>
      </p:pic>
      <p:pic>
        <p:nvPicPr>
          <p:cNvPr id="105474" name="Picture 2" descr="C:\Users\zhao\AppData\Roaming\Tencent\Users\27957503\QQ\WinTemp\RichOle\G5KJ[P%F%RY%QHYD4@[W5_W.png"/>
          <p:cNvPicPr>
            <a:picLocks noChangeAspect="1" noChangeArrowheads="1"/>
          </p:cNvPicPr>
          <p:nvPr/>
        </p:nvPicPr>
        <p:blipFill>
          <a:blip r:embed="rId8" cstate="print"/>
          <a:srcRect/>
          <a:stretch>
            <a:fillRect/>
          </a:stretch>
        </p:blipFill>
        <p:spPr bwMode="auto">
          <a:xfrm>
            <a:off x="5098925" y="805312"/>
            <a:ext cx="3469442" cy="4573078"/>
          </a:xfrm>
          <a:prstGeom prst="rect">
            <a:avLst/>
          </a:prstGeom>
          <a:noFill/>
        </p:spPr>
      </p:pic>
      <p:sp>
        <p:nvSpPr>
          <p:cNvPr id="13" name="TextBox 12"/>
          <p:cNvSpPr txBox="1"/>
          <p:nvPr/>
        </p:nvSpPr>
        <p:spPr>
          <a:xfrm>
            <a:off x="5098211" y="5387017"/>
            <a:ext cx="3485072" cy="646331"/>
          </a:xfrm>
          <a:prstGeom prst="rect">
            <a:avLst/>
          </a:prstGeom>
          <a:noFill/>
        </p:spPr>
        <p:txBody>
          <a:bodyPr wrap="square" rtlCol="0">
            <a:spAutoFit/>
          </a:bodyPr>
          <a:lstStyle/>
          <a:p>
            <a:pPr algn="ctr"/>
            <a:r>
              <a:rPr lang="en-US" b="1" dirty="0" smtClean="0">
                <a:solidFill>
                  <a:schemeClr val="accent6">
                    <a:lumMod val="50000"/>
                  </a:schemeClr>
                </a:solidFill>
              </a:rPr>
              <a:t>The </a:t>
            </a:r>
            <a:r>
              <a:rPr lang="en-US" b="1" dirty="0" smtClean="0">
                <a:solidFill>
                  <a:schemeClr val="accent6">
                    <a:lumMod val="50000"/>
                  </a:schemeClr>
                </a:solidFill>
              </a:rPr>
              <a:t>Ladies’ </a:t>
            </a:r>
            <a:r>
              <a:rPr lang="en-US" b="1" dirty="0" smtClean="0">
                <a:solidFill>
                  <a:schemeClr val="accent6">
                    <a:lumMod val="50000"/>
                  </a:schemeClr>
                </a:solidFill>
              </a:rPr>
              <a:t>(top) and </a:t>
            </a:r>
            <a:r>
              <a:rPr lang="en-US" b="1" dirty="0" smtClean="0">
                <a:solidFill>
                  <a:schemeClr val="accent6">
                    <a:lumMod val="50000"/>
                  </a:schemeClr>
                </a:solidFill>
              </a:rPr>
              <a:t>Gentlemen’s </a:t>
            </a:r>
            <a:r>
              <a:rPr lang="en-US" b="1" dirty="0" smtClean="0">
                <a:solidFill>
                  <a:schemeClr val="accent6">
                    <a:lumMod val="50000"/>
                  </a:schemeClr>
                </a:solidFill>
              </a:rPr>
              <a:t>singles trophies</a:t>
            </a:r>
            <a:endParaRPr lang="zh-CN" altLang="en-US" b="1" dirty="0">
              <a:solidFill>
                <a:schemeClr val="accent6">
                  <a:lumMod val="50000"/>
                </a:schemeClr>
              </a:solidFill>
            </a:endParaRPr>
          </a:p>
        </p:txBody>
      </p:sp>
      <p:sp>
        <p:nvSpPr>
          <p:cNvPr id="14" name="TextBox 13"/>
          <p:cNvSpPr txBox="1"/>
          <p:nvPr/>
        </p:nvSpPr>
        <p:spPr>
          <a:xfrm>
            <a:off x="1296658" y="4581345"/>
            <a:ext cx="2560967" cy="369332"/>
          </a:xfrm>
          <a:prstGeom prst="rect">
            <a:avLst/>
          </a:prstGeom>
          <a:noFill/>
        </p:spPr>
        <p:txBody>
          <a:bodyPr wrap="square" rtlCol="0">
            <a:spAutoFit/>
          </a:bodyPr>
          <a:lstStyle/>
          <a:p>
            <a:r>
              <a:rPr lang="en-US" b="1" dirty="0" smtClean="0">
                <a:solidFill>
                  <a:schemeClr val="accent6">
                    <a:lumMod val="50000"/>
                  </a:schemeClr>
                </a:solidFill>
              </a:rPr>
              <a:t> Wimbledon Court No. 1</a:t>
            </a:r>
            <a:endParaRPr lang="zh-CN" altLang="en-US" b="1" dirty="0">
              <a:solidFill>
                <a:schemeClr val="accent6">
                  <a:lumMod val="50000"/>
                </a:schemeClr>
              </a:solidFill>
            </a:endParaRPr>
          </a:p>
        </p:txBody>
      </p:sp>
      <p:pic>
        <p:nvPicPr>
          <p:cNvPr id="15" name="图片 3" descr="Home">
            <a:hlinkClick r:id="rId9" action="ppaction://hlinksldjump"/>
          </p:cNvPr>
          <p:cNvPicPr>
            <a:picLocks noChangeAspect="1" noChangeArrowheads="1"/>
          </p:cNvPicPr>
          <p:nvPr/>
        </p:nvPicPr>
        <p:blipFill>
          <a:blip r:embed="rId10"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5597525" cy="6065837"/>
          </a:xfrm>
        </p:spPr>
        <p:txBody>
          <a:bodyPr/>
          <a:lstStyle/>
          <a:p>
            <a:pPr algn="just">
              <a:buNone/>
            </a:pPr>
            <a:r>
              <a:rPr lang="en-US" sz="3200" b="1" dirty="0" smtClean="0"/>
              <a:t>The US Open </a:t>
            </a:r>
            <a:r>
              <a:rPr lang="zh-CN" altLang="en-US" sz="2400" dirty="0" smtClean="0">
                <a:solidFill>
                  <a:srgbClr val="0070C0"/>
                </a:solidFill>
                <a:latin typeface="+mn-ea"/>
              </a:rPr>
              <a:t>美国网球公开赛（通常</a:t>
            </a:r>
            <a:r>
              <a:rPr lang="zh-CN" altLang="en-US" sz="2400" dirty="0" smtClean="0">
                <a:solidFill>
                  <a:srgbClr val="0070C0"/>
                </a:solidFill>
                <a:latin typeface="+mn-ea"/>
              </a:rPr>
              <a:t>每年</a:t>
            </a:r>
            <a:r>
              <a:rPr lang="en-US" altLang="zh-CN" sz="2400" dirty="0" smtClean="0">
                <a:solidFill>
                  <a:srgbClr val="0070C0"/>
                </a:solidFill>
                <a:latin typeface="+mn-ea"/>
              </a:rPr>
              <a:t>8</a:t>
            </a:r>
            <a:r>
              <a:rPr lang="zh-CN" altLang="en-US" sz="2400" dirty="0" smtClean="0">
                <a:solidFill>
                  <a:srgbClr val="0070C0"/>
                </a:solidFill>
                <a:latin typeface="+mn-ea"/>
              </a:rPr>
              <a:t>月底</a:t>
            </a:r>
            <a:r>
              <a:rPr lang="zh-CN" altLang="en-US" sz="2400" dirty="0" smtClean="0">
                <a:solidFill>
                  <a:srgbClr val="0070C0"/>
                </a:solidFill>
                <a:latin typeface="+mn-ea"/>
              </a:rPr>
              <a:t>至</a:t>
            </a:r>
            <a:r>
              <a:rPr lang="en-US" altLang="zh-CN" sz="2400" dirty="0" smtClean="0">
                <a:solidFill>
                  <a:srgbClr val="0070C0"/>
                </a:solidFill>
                <a:latin typeface="+mn-ea"/>
              </a:rPr>
              <a:t>9</a:t>
            </a:r>
            <a:r>
              <a:rPr lang="zh-CN" altLang="en-US" sz="2400" dirty="0" smtClean="0">
                <a:solidFill>
                  <a:srgbClr val="0070C0"/>
                </a:solidFill>
                <a:latin typeface="+mn-ea"/>
              </a:rPr>
              <a:t>月初在美国纽约举行）</a:t>
            </a:r>
            <a:endParaRPr lang="en-US" altLang="zh-CN" sz="2400" dirty="0" smtClean="0">
              <a:solidFill>
                <a:srgbClr val="0070C0"/>
              </a:solidFill>
              <a:latin typeface="+mn-ea"/>
            </a:endParaRPr>
          </a:p>
          <a:p>
            <a:pPr algn="just">
              <a:buFont typeface="Wingdings" pitchFamily="2" charset="2"/>
              <a:buChar char="Ø"/>
            </a:pPr>
            <a:r>
              <a:rPr lang="en-US" altLang="zh-CN" sz="2600" dirty="0" smtClean="0"/>
              <a:t>The United States Open Tennis Championships is a </a:t>
            </a:r>
            <a:r>
              <a:rPr lang="en-US" altLang="zh-CN" sz="2600" dirty="0" err="1" smtClean="0"/>
              <a:t>hardcourt</a:t>
            </a:r>
            <a:r>
              <a:rPr lang="en-US" altLang="zh-CN" sz="2600" dirty="0" smtClean="0"/>
              <a:t> tennis tournament which is the modern version of one of the oldest tennis championships in the world, the U.S. National Championship, for which </a:t>
            </a:r>
            <a:r>
              <a:rPr lang="en-US" altLang="zh-CN" sz="2600" dirty="0" smtClean="0"/>
              <a:t>men’s </a:t>
            </a:r>
            <a:r>
              <a:rPr lang="en-US" altLang="zh-CN" sz="2600" dirty="0" smtClean="0"/>
              <a:t>singles was first contested in 1881. Since 1987, the </a:t>
            </a:r>
            <a:r>
              <a:rPr lang="en-US" altLang="zh-CN" sz="2600" dirty="0" smtClean="0"/>
              <a:t>US </a:t>
            </a:r>
            <a:r>
              <a:rPr lang="en-US" altLang="zh-CN" sz="2600" dirty="0" smtClean="0"/>
              <a:t>Open has been chronologically the fourth and final tennis major comprising the Grand Slam each year; the other three are the Australian Open, French Open and Wimbledon.</a:t>
            </a:r>
            <a:endParaRPr lang="en-US" altLang="zh-CN"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06497" name="Picture 1" descr="C:\Users\zhao\AppData\Roaming\Tencent\Users\27957503\QQ\WinTemp\RichOle\GFFWR1CB7E8U$1D}`L{WI26.png"/>
          <p:cNvPicPr>
            <a:picLocks noChangeAspect="1" noChangeArrowheads="1"/>
          </p:cNvPicPr>
          <p:nvPr/>
        </p:nvPicPr>
        <p:blipFill>
          <a:blip r:embed="rId8" cstate="print"/>
          <a:srcRect/>
          <a:stretch>
            <a:fillRect/>
          </a:stretch>
        </p:blipFill>
        <p:spPr bwMode="auto">
          <a:xfrm>
            <a:off x="5840083" y="3075137"/>
            <a:ext cx="3129591" cy="2066925"/>
          </a:xfrm>
          <a:prstGeom prst="rect">
            <a:avLst/>
          </a:prstGeom>
          <a:noFill/>
        </p:spPr>
      </p:pic>
      <p:pic>
        <p:nvPicPr>
          <p:cNvPr id="106498" name="Picture 2" descr="C:\Users\zhao\AppData\Roaming\Tencent\Users\27957503\QQ\WinTemp\RichOle\`GJ%LLTT](ZK)W_Z%KOCHEK.png"/>
          <p:cNvPicPr>
            <a:picLocks noChangeAspect="1" noChangeArrowheads="1"/>
          </p:cNvPicPr>
          <p:nvPr/>
        </p:nvPicPr>
        <p:blipFill>
          <a:blip r:embed="rId9" cstate="print"/>
          <a:srcRect/>
          <a:stretch>
            <a:fillRect/>
          </a:stretch>
        </p:blipFill>
        <p:spPr bwMode="auto">
          <a:xfrm>
            <a:off x="6147759" y="1765719"/>
            <a:ext cx="2524125" cy="1047750"/>
          </a:xfrm>
          <a:prstGeom prst="rect">
            <a:avLst/>
          </a:prstGeom>
          <a:noFill/>
        </p:spPr>
      </p:pic>
      <p:pic>
        <p:nvPicPr>
          <p:cNvPr id="13"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Mercedes </a:t>
            </a:r>
            <a:r>
              <a:rPr lang="en-US" dirty="0" smtClean="0"/>
              <a:t>                （Mercedes-Benz）</a:t>
            </a:r>
            <a:r>
              <a:rPr lang="zh-CN" altLang="en-US" sz="2400" dirty="0" smtClean="0">
                <a:solidFill>
                  <a:srgbClr val="0070C0"/>
                </a:solidFill>
              </a:rPr>
              <a:t>梅塞德斯</a:t>
            </a:r>
            <a:r>
              <a:rPr lang="en-US" altLang="zh-CN" sz="2400" dirty="0" smtClean="0">
                <a:solidFill>
                  <a:srgbClr val="0070C0"/>
                </a:solidFill>
              </a:rPr>
              <a:t>–</a:t>
            </a:r>
            <a:r>
              <a:rPr lang="zh-CN" altLang="en-US" sz="2400" dirty="0" smtClean="0">
                <a:solidFill>
                  <a:srgbClr val="0070C0"/>
                </a:solidFill>
              </a:rPr>
              <a:t>奔驰汽车</a:t>
            </a:r>
            <a:endParaRPr lang="en-US" altLang="zh-CN" dirty="0">
              <a:solidFill>
                <a:srgbClr val="0070C0"/>
              </a:solidFill>
              <a:latin typeface="+mn-ea"/>
            </a:endParaRPr>
          </a:p>
          <a:p>
            <a:pPr algn="just">
              <a:buFont typeface="Wingdings" pitchFamily="2" charset="2"/>
              <a:buChar char="Ø"/>
            </a:pPr>
            <a:r>
              <a:rPr lang="en-US" altLang="zh-CN" dirty="0" smtClean="0"/>
              <a:t>Mercedes-Benz is a German automobile manufacturer, a multinational division of the German manufacturer Daimler AG. The brand is known for luxury vehicles, buses, coaches, and trucks. The headquarters of Mercedes-Benz is in Stuttgart, Baden-Württemberg, Germany.</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07521" name="Picture 1" descr="C:\Users\zhao\AppData\Roaming\Tencent\Users\27957503\QQ\WinTemp\RichOle\HPNU_IXH6%V2NO]WEAGDE65.png"/>
          <p:cNvPicPr>
            <a:picLocks noChangeAspect="1" noChangeArrowheads="1"/>
          </p:cNvPicPr>
          <p:nvPr/>
        </p:nvPicPr>
        <p:blipFill>
          <a:blip r:embed="rId8" cstate="print"/>
          <a:srcRect/>
          <a:stretch>
            <a:fillRect/>
          </a:stretch>
        </p:blipFill>
        <p:spPr bwMode="auto">
          <a:xfrm>
            <a:off x="638355" y="4244195"/>
            <a:ext cx="2562225" cy="1314450"/>
          </a:xfrm>
          <a:prstGeom prst="rect">
            <a:avLst/>
          </a:prstGeom>
          <a:noFill/>
        </p:spPr>
      </p:pic>
      <p:pic>
        <p:nvPicPr>
          <p:cNvPr id="107522" name="Picture 2"/>
          <p:cNvPicPr>
            <a:picLocks noChangeAspect="1" noChangeArrowheads="1"/>
          </p:cNvPicPr>
          <p:nvPr/>
        </p:nvPicPr>
        <p:blipFill>
          <a:blip r:embed="rId9" cstate="print"/>
          <a:srcRect/>
          <a:stretch>
            <a:fillRect/>
          </a:stretch>
        </p:blipFill>
        <p:spPr bwMode="auto">
          <a:xfrm>
            <a:off x="3878593" y="3550433"/>
            <a:ext cx="4160036" cy="2554165"/>
          </a:xfrm>
          <a:prstGeom prst="rect">
            <a:avLst/>
          </a:prstGeom>
          <a:noFill/>
          <a:ln w="9525">
            <a:noFill/>
            <a:miter lim="800000"/>
            <a:headEnd/>
            <a:tailEnd/>
          </a:ln>
          <a:effectLst/>
        </p:spPr>
      </p:pic>
      <p:pic>
        <p:nvPicPr>
          <p:cNvPr id="11265" name="Picture 1" descr="C:\Users\zhao\AppData\Roaming\Tencent\Users\27957503\QQ\WinTemp\RichOle\@A]2VY(INF4V8VO[DKXI450.png"/>
          <p:cNvPicPr>
            <a:picLocks noChangeAspect="1" noChangeArrowheads="1"/>
          </p:cNvPicPr>
          <p:nvPr/>
        </p:nvPicPr>
        <p:blipFill>
          <a:blip r:embed="rId10" cstate="print"/>
          <a:srcRect/>
          <a:stretch>
            <a:fillRect/>
          </a:stretch>
        </p:blipFill>
        <p:spPr bwMode="auto">
          <a:xfrm>
            <a:off x="1976169" y="770651"/>
            <a:ext cx="1485900" cy="266700"/>
          </a:xfrm>
          <a:prstGeom prst="rect">
            <a:avLst/>
          </a:prstGeom>
          <a:noFill/>
        </p:spPr>
      </p:pic>
      <p:cxnSp>
        <p:nvCxnSpPr>
          <p:cNvPr id="14" name="直接连接符 13"/>
          <p:cNvCxnSpPr/>
          <p:nvPr/>
        </p:nvCxnSpPr>
        <p:spPr>
          <a:xfrm>
            <a:off x="-1937657" y="7467600"/>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3" descr="Home">
            <a:hlinkClick r:id="rId11" action="ppaction://hlinksldjump"/>
          </p:cNvPr>
          <p:cNvPicPr>
            <a:picLocks noChangeAspect="1" noChangeArrowheads="1"/>
          </p:cNvPicPr>
          <p:nvPr/>
        </p:nvPicPr>
        <p:blipFill>
          <a:blip r:embed="rId12"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1" y="627063"/>
            <a:ext cx="4768850" cy="6065837"/>
          </a:xfrm>
        </p:spPr>
        <p:txBody>
          <a:bodyPr/>
          <a:lstStyle/>
          <a:p>
            <a:pPr algn="just">
              <a:lnSpc>
                <a:spcPct val="100000"/>
              </a:lnSpc>
              <a:buNone/>
            </a:pPr>
            <a:r>
              <a:rPr lang="en-US" sz="3200" b="1" dirty="0" smtClean="0"/>
              <a:t>Compton </a:t>
            </a:r>
            <a:r>
              <a:rPr lang="en-US" dirty="0" smtClean="0"/>
              <a:t>                   </a:t>
            </a:r>
            <a:r>
              <a:rPr lang="zh-CN" altLang="en-US" sz="2400" dirty="0" smtClean="0">
                <a:solidFill>
                  <a:srgbClr val="0070C0"/>
                </a:solidFill>
              </a:rPr>
              <a:t>康普顿（美国加利福尼亚州南部</a:t>
            </a:r>
            <a:r>
              <a:rPr lang="zh-CN" altLang="en-US" sz="2400" dirty="0" smtClean="0">
                <a:solidFill>
                  <a:srgbClr val="0070C0"/>
                </a:solidFill>
              </a:rPr>
              <a:t>城市）</a:t>
            </a:r>
            <a:endParaRPr lang="en-US" altLang="zh-CN" sz="2400" dirty="0" smtClean="0">
              <a:solidFill>
                <a:srgbClr val="0070C0"/>
              </a:solidFill>
            </a:endParaRPr>
          </a:p>
          <a:p>
            <a:pPr algn="just">
              <a:lnSpc>
                <a:spcPct val="100000"/>
              </a:lnSpc>
              <a:buFont typeface="Wingdings" pitchFamily="2" charset="2"/>
              <a:buChar char="Ø"/>
            </a:pPr>
            <a:r>
              <a:rPr lang="en-US" altLang="zh-CN" dirty="0" smtClean="0"/>
              <a:t>Compton is a city in southern Los Angeles County, California, United States, situated south of downtown Los Angeles. Compton is one of the oldest cities in the county.</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cstate="print"/>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cstate="print"/>
          <a:srcRect/>
          <a:stretch>
            <a:fillRect/>
          </a:stretch>
        </p:blipFill>
        <p:spPr bwMode="auto">
          <a:xfrm>
            <a:off x="7163242" y="6272904"/>
            <a:ext cx="474663" cy="225425"/>
          </a:xfrm>
          <a:prstGeom prst="rect">
            <a:avLst/>
          </a:prstGeom>
          <a:noFill/>
          <a:ln w="9525">
            <a:noFill/>
            <a:miter lim="800000"/>
            <a:headEnd/>
            <a:tailEnd/>
          </a:ln>
        </p:spPr>
      </p:pic>
      <p:pic>
        <p:nvPicPr>
          <p:cNvPr id="11" name="图片 10" descr="Back">
            <a:hlinkClick r:id="rId6" action="ppaction://hlinksldjump"/>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109569" name="Picture 1" descr="C:\Users\zhao\AppData\Roaming\Tencent\Users\27957503\QQ\WinTemp\RichOle\XN}0~HUQ~BY_B4@MC9~CHUB.png"/>
          <p:cNvPicPr>
            <a:picLocks noChangeAspect="1" noChangeArrowheads="1"/>
          </p:cNvPicPr>
          <p:nvPr/>
        </p:nvPicPr>
        <p:blipFill>
          <a:blip r:embed="rId8" cstate="print"/>
          <a:srcRect/>
          <a:stretch>
            <a:fillRect/>
          </a:stretch>
        </p:blipFill>
        <p:spPr bwMode="auto">
          <a:xfrm>
            <a:off x="5173158" y="1818016"/>
            <a:ext cx="3779066" cy="2288518"/>
          </a:xfrm>
          <a:prstGeom prst="rect">
            <a:avLst/>
          </a:prstGeom>
          <a:noFill/>
        </p:spPr>
      </p:pic>
      <p:pic>
        <p:nvPicPr>
          <p:cNvPr id="10241" name="Picture 1" descr="C:\Users\zhao\AppData\Roaming\Tencent\Users\27957503\QQ\WinTemp\RichOle\X4K`BV_DM$C4UE3LDP7O0UF.png"/>
          <p:cNvPicPr>
            <a:picLocks noChangeAspect="1" noChangeArrowheads="1"/>
          </p:cNvPicPr>
          <p:nvPr/>
        </p:nvPicPr>
        <p:blipFill>
          <a:blip r:embed="rId9" cstate="print"/>
          <a:srcRect/>
          <a:stretch>
            <a:fillRect/>
          </a:stretch>
        </p:blipFill>
        <p:spPr bwMode="auto">
          <a:xfrm>
            <a:off x="2012009" y="807351"/>
            <a:ext cx="1352550" cy="266700"/>
          </a:xfrm>
          <a:prstGeom prst="rect">
            <a:avLst/>
          </a:prstGeom>
          <a:noFill/>
        </p:spPr>
      </p:pic>
      <p:pic>
        <p:nvPicPr>
          <p:cNvPr id="14" name="图片 3" descr="Home">
            <a:hlinkClick r:id="rId10" action="ppaction://hlinksldjump"/>
          </p:cNvPr>
          <p:cNvPicPr>
            <a:picLocks noChangeAspect="1" noChangeArrowheads="1"/>
          </p:cNvPicPr>
          <p:nvPr/>
        </p:nvPicPr>
        <p:blipFill>
          <a:blip r:embed="rId11" cstate="print"/>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14400"/>
            <a:ext cx="8834438" cy="5778500"/>
          </a:xfrm>
        </p:spPr>
        <p:txBody>
          <a:bodyPr/>
          <a:lstStyle/>
          <a:p>
            <a:pPr algn="just" eaLnBrk="1" hangingPunct="1">
              <a:lnSpc>
                <a:spcPct val="100000"/>
              </a:lnSpc>
              <a:spcBef>
                <a:spcPts val="1800"/>
              </a:spcBef>
              <a:buNone/>
              <a:defRPr/>
            </a:pPr>
            <a:r>
              <a:rPr lang="en-US" b="1" dirty="0" smtClean="0"/>
              <a:t>   My mum would say that if Dad was the body, she was the </a:t>
            </a:r>
            <a:r>
              <a:rPr lang="en-US" b="1" dirty="0" smtClean="0">
                <a:hlinkClick r:id="rId3" action="ppaction://hlinksldjump"/>
              </a:rPr>
              <a:t>spine</a:t>
            </a:r>
            <a:r>
              <a:rPr lang="en-US" b="1" dirty="0" smtClean="0"/>
              <a:t>. </a:t>
            </a:r>
            <a:endParaRPr lang="en-US" dirty="0" smtClean="0"/>
          </a:p>
          <a:p>
            <a:pPr algn="just" eaLnBrk="1" hangingPunct="1">
              <a:lnSpc>
                <a:spcPct val="100000"/>
              </a:lnSpc>
              <a:spcBef>
                <a:spcPts val="1800"/>
              </a:spcBef>
              <a:buFont typeface="Wingdings" pitchFamily="2" charset="2"/>
              <a:buChar char="Ø"/>
              <a:defRPr/>
            </a:pPr>
            <a:r>
              <a:rPr lang="en-US" dirty="0" smtClean="0"/>
              <a:t>This comparison makes the mother’s role as important as the father’s, or more important, because the spine is the main support for the body.</a:t>
            </a:r>
          </a:p>
          <a:p>
            <a:pPr algn="just" eaLnBrk="1" hangingPunct="1">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cstate="print"/>
          <a:srcRect/>
          <a:stretch>
            <a:fillRect/>
          </a:stretch>
        </p:blipFill>
        <p:spPr bwMode="auto">
          <a:xfrm>
            <a:off x="8176835" y="6118225"/>
            <a:ext cx="766763" cy="539750"/>
          </a:xfrm>
          <a:prstGeom prst="rect">
            <a:avLst/>
          </a:prstGeom>
          <a:noFill/>
          <a:ln w="9525">
            <a:noFill/>
            <a:miter lim="800000"/>
            <a:headEnd/>
            <a:tailEnd/>
          </a:ln>
        </p:spPr>
      </p:pic>
      <p:sp>
        <p:nvSpPr>
          <p:cNvPr id="9" name="TextBox 8"/>
          <p:cNvSpPr txBox="1"/>
          <p:nvPr/>
        </p:nvSpPr>
        <p:spPr>
          <a:xfrm>
            <a:off x="214488" y="355814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1" name="TextBox 10"/>
          <p:cNvSpPr txBox="1"/>
          <p:nvPr/>
        </p:nvSpPr>
        <p:spPr>
          <a:xfrm>
            <a:off x="1140177" y="3558147"/>
            <a:ext cx="7778045"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我妈妈常说，如果爸爸是身体，那么她就是脊梁。</a:t>
            </a:r>
            <a:endParaRPr lang="zh-CN" altLang="en-US" sz="2400" dirty="0">
              <a:solidFill>
                <a:srgbClr val="0070C0"/>
              </a:solidFill>
              <a:latin typeface="+mn-ea"/>
              <a:ea typeface="+mn-ea"/>
            </a:endParaRPr>
          </a:p>
        </p:txBody>
      </p:sp>
      <p:pic>
        <p:nvPicPr>
          <p:cNvPr id="13"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057275"/>
            <a:ext cx="8834438" cy="5635625"/>
          </a:xfrm>
        </p:spPr>
        <p:txBody>
          <a:bodyPr/>
          <a:lstStyle/>
          <a:p>
            <a:pPr algn="just" eaLnBrk="1" hangingPunct="1">
              <a:lnSpc>
                <a:spcPct val="100000"/>
              </a:lnSpc>
              <a:buNone/>
              <a:defRPr/>
            </a:pPr>
            <a:r>
              <a:rPr lang="en-US" b="1" dirty="0" smtClean="0"/>
              <a:t>   But she’d soon be telling me I’d have to </a:t>
            </a:r>
            <a:r>
              <a:rPr lang="en-US" b="1" dirty="0" smtClean="0">
                <a:hlinkClick r:id="rId3" action="ppaction://hlinksldjump"/>
              </a:rPr>
              <a:t>get myself together</a:t>
            </a:r>
            <a:r>
              <a:rPr lang="en-US" b="1" dirty="0" smtClean="0"/>
              <a:t> and get out there again.</a:t>
            </a:r>
          </a:p>
          <a:p>
            <a:pPr algn="just" eaLnBrk="1" hangingPunct="1">
              <a:lnSpc>
                <a:spcPct val="100000"/>
              </a:lnSpc>
              <a:buFont typeface="Wingdings" pitchFamily="2" charset="2"/>
              <a:buChar char="Ø"/>
              <a:defRPr/>
            </a:pPr>
            <a:r>
              <a:rPr lang="en-US" dirty="0" smtClean="0"/>
              <a:t>At times when Serena did not feel like practice, her mother would be accepting at first, but would soon remind her to pick herself up and go practice again.</a:t>
            </a:r>
          </a:p>
          <a:p>
            <a:pPr eaLnBrk="1" hangingPunct="1">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14488" y="3541002"/>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40177" y="3510522"/>
            <a:ext cx="7778045" cy="830997"/>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可过不了多久，她又会说，得收收心，该出去（练球）了。</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028700"/>
            <a:ext cx="8834438" cy="5664200"/>
          </a:xfrm>
        </p:spPr>
        <p:txBody>
          <a:bodyPr/>
          <a:lstStyle/>
          <a:p>
            <a:pPr eaLnBrk="1" hangingPunct="1">
              <a:lnSpc>
                <a:spcPct val="100000"/>
              </a:lnSpc>
              <a:buNone/>
              <a:defRPr/>
            </a:pPr>
            <a:r>
              <a:rPr lang="en-US" b="1" dirty="0" smtClean="0"/>
              <a:t>    It wasn’t like she was the soft one at all …  </a:t>
            </a:r>
          </a:p>
          <a:p>
            <a:pPr algn="just" eaLnBrk="1" hangingPunct="1">
              <a:lnSpc>
                <a:spcPct val="100000"/>
              </a:lnSpc>
              <a:buFont typeface="Wingdings" pitchFamily="2" charset="2"/>
              <a:buChar char="Ø"/>
              <a:defRPr/>
            </a:pPr>
            <a:r>
              <a:rPr lang="en-US" dirty="0" smtClean="0"/>
              <a:t>In most families the mother is seen as soft (kind, sympathetic, gentle) and the father as hard (strict, firm, concerned with discipline). But in Serena’s family, both the parents have similar opinions about how to raise the children.</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14488" y="3957115"/>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40177" y="3941875"/>
            <a:ext cx="7778045" cy="461665"/>
          </a:xfrm>
          <a:prstGeom prst="rect">
            <a:avLst/>
          </a:prstGeom>
          <a:noFill/>
        </p:spPr>
        <p:txBody>
          <a:bodyPr wrap="square" rtlCol="0">
            <a:spAutoFit/>
          </a:bodyPr>
          <a:lstStyle/>
          <a:p>
            <a:pPr algn="just"/>
            <a:r>
              <a:rPr lang="zh-CN" altLang="en-US" sz="2400" dirty="0" smtClean="0">
                <a:solidFill>
                  <a:srgbClr val="0070C0"/>
                </a:solidFill>
              </a:rPr>
              <a:t>其实她也不是那么好说话的</a:t>
            </a:r>
            <a:r>
              <a:rPr lang="en-US" altLang="zh-CN" sz="2400" dirty="0" smtClean="0">
                <a:solidFill>
                  <a:srgbClr val="0070C0"/>
                </a:solidFill>
                <a:latin typeface="+mn-ea"/>
              </a:rPr>
              <a:t>……</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Font typeface="Arial" panose="020B0604020202020204" pitchFamily="34" charset="0"/>
              <a:buChar char="•"/>
              <a:defRPr/>
            </a:pPr>
            <a:endParaRPr lang="en-US" altLang="zh-CN" sz="2500" dirty="0" smtClean="0"/>
          </a:p>
          <a:p>
            <a:pPr>
              <a:buNone/>
            </a:pPr>
            <a:r>
              <a:rPr lang="en-US" altLang="zh-CN" sz="1800" dirty="0" smtClean="0">
                <a:solidFill>
                  <a:schemeClr val="hlink"/>
                </a:solidFill>
              </a:rPr>
              <a:t>3</a:t>
            </a:r>
            <a:r>
              <a:rPr lang="en-US" altLang="zh-CN" sz="2500" dirty="0" smtClean="0"/>
              <a:t>   Venus and I </a:t>
            </a:r>
            <a:r>
              <a:rPr lang="en-US" altLang="zh-CN" sz="2500" dirty="0" smtClean="0">
                <a:hlinkClick r:id="rId7" action="ppaction://hlinksldjump"/>
              </a:rPr>
              <a:t>weren’t born with silver spoons in our mouths</a:t>
            </a:r>
            <a:r>
              <a:rPr lang="en-US" altLang="zh-CN" sz="2500" dirty="0" smtClean="0"/>
              <a:t>. We</a:t>
            </a:r>
          </a:p>
          <a:p>
            <a:pPr>
              <a:buNone/>
            </a:pPr>
            <a:r>
              <a:rPr lang="en-US" altLang="zh-CN" sz="2500" dirty="0" smtClean="0"/>
              <a:t>didn’t have a line of </a:t>
            </a:r>
            <a:r>
              <a:rPr lang="en-US" altLang="zh-CN" sz="2500" dirty="0" smtClean="0">
                <a:hlinkClick r:id="rId8" action="ppaction://hlinksldjump"/>
              </a:rPr>
              <a:t>Mercedes</a:t>
            </a:r>
            <a:r>
              <a:rPr lang="en-US" altLang="zh-CN" sz="2500" dirty="0" smtClean="0"/>
              <a:t> outside the house. But we weren’t</a:t>
            </a:r>
          </a:p>
          <a:p>
            <a:pPr>
              <a:buNone/>
            </a:pPr>
            <a:r>
              <a:rPr lang="en-US" altLang="zh-CN" sz="2500" dirty="0" smtClean="0"/>
              <a:t>what we’d call poor either: We were never hungry, </a:t>
            </a:r>
            <a:r>
              <a:rPr lang="en-US" altLang="zh-CN" sz="2500" dirty="0" smtClean="0">
                <a:hlinkClick r:id="rId9" action="ppaction://hlinksldjump"/>
              </a:rPr>
              <a:t>we never went</a:t>
            </a:r>
          </a:p>
          <a:p>
            <a:pPr>
              <a:buNone/>
            </a:pPr>
            <a:r>
              <a:rPr lang="en-US" altLang="zh-CN" sz="2500" dirty="0" smtClean="0">
                <a:hlinkClick r:id="rId9" action="ppaction://hlinksldjump"/>
              </a:rPr>
              <a:t>without – and that’s what I consider true poor.</a:t>
            </a:r>
            <a:r>
              <a:rPr lang="en-US" altLang="zh-CN" sz="2500" dirty="0" smtClean="0"/>
              <a:t> I suppose the main </a:t>
            </a:r>
          </a:p>
          <a:p>
            <a:pPr>
              <a:buNone/>
            </a:pPr>
            <a:r>
              <a:rPr lang="en-US" altLang="zh-CN" sz="2500" spc="-40" dirty="0" smtClean="0"/>
              <a:t>thing is that, growing up, </a:t>
            </a:r>
            <a:r>
              <a:rPr lang="en-US" altLang="zh-CN" sz="2500" spc="-40" dirty="0" smtClean="0">
                <a:hlinkClick r:id="rId10" action="ppaction://hlinksldjump"/>
              </a:rPr>
              <a:t>nothing was handed to us on a plate</a:t>
            </a:r>
            <a:r>
              <a:rPr lang="en-US" altLang="zh-CN" sz="2500" spc="-40" dirty="0" smtClean="0"/>
              <a:t>. And,</a:t>
            </a:r>
            <a:r>
              <a:rPr lang="en-US" altLang="zh-CN" sz="2500" spc="-50" dirty="0" smtClean="0"/>
              <a:t> </a:t>
            </a:r>
          </a:p>
          <a:p>
            <a:pPr>
              <a:buNone/>
            </a:pPr>
            <a:r>
              <a:rPr lang="en-US" altLang="zh-CN" sz="2500" spc="10" dirty="0" smtClean="0"/>
              <a:t>like Dad, Mum was out working to keep things going. So </a:t>
            </a:r>
            <a:r>
              <a:rPr lang="en-US" altLang="zh-CN" sz="2500" spc="10" dirty="0" smtClean="0">
                <a:hlinkClick r:id="rId11" action="ppaction://hlinksldjump"/>
              </a:rPr>
              <a:t>when it</a:t>
            </a:r>
          </a:p>
          <a:p>
            <a:pPr>
              <a:buNone/>
            </a:pPr>
            <a:r>
              <a:rPr lang="en-US" altLang="zh-CN" sz="2500" spc="-50" dirty="0" smtClean="0">
                <a:hlinkClick r:id="rId11" action="ppaction://hlinksldjump"/>
              </a:rPr>
              <a:t>came to</a:t>
            </a:r>
            <a:r>
              <a:rPr lang="en-US" altLang="zh-CN" sz="2500" spc="-50" dirty="0" smtClean="0"/>
              <a:t> us, we pretty much had to earn anything that </a:t>
            </a:r>
            <a:r>
              <a:rPr lang="en-US" altLang="zh-CN" sz="2500" spc="-50" dirty="0" smtClean="0">
                <a:hlinkClick r:id="rId12" action="ppaction://hlinksldjump"/>
              </a:rPr>
              <a:t>came our way</a:t>
            </a:r>
            <a:r>
              <a:rPr lang="en-US" altLang="zh-CN" sz="2500" spc="-50" dirty="0" smtClean="0"/>
              <a:t>. </a:t>
            </a:r>
          </a:p>
          <a:p>
            <a:pPr>
              <a:buNone/>
            </a:pPr>
            <a:r>
              <a:rPr lang="en-US" altLang="zh-CN" sz="2500" spc="-20" dirty="0" smtClean="0"/>
              <a:t>And I’m </a:t>
            </a:r>
            <a:r>
              <a:rPr lang="en-US" altLang="zh-CN" sz="2500" spc="-20" dirty="0" smtClean="0">
                <a:hlinkClick r:id="rId13" action="ppaction://hlinksldjump"/>
              </a:rPr>
              <a:t>thankful</a:t>
            </a:r>
            <a:r>
              <a:rPr lang="en-US" altLang="zh-CN" sz="2500" spc="-20" dirty="0" smtClean="0"/>
              <a:t> for that because, even though we’re still </a:t>
            </a:r>
            <a:r>
              <a:rPr lang="en-US" altLang="zh-CN" sz="2500" spc="-20" dirty="0" smtClean="0">
                <a:hlinkClick r:id="rId14" action="ppaction://hlinksldjump"/>
              </a:rPr>
              <a:t>relatively</a:t>
            </a:r>
            <a:endParaRPr lang="en-US" altLang="zh-CN" sz="2500" spc="-20" dirty="0" smtClean="0"/>
          </a:p>
          <a:p>
            <a:pPr>
              <a:buNone/>
            </a:pPr>
            <a:r>
              <a:rPr lang="en-US" altLang="zh-CN" sz="2500" spc="-50" dirty="0" smtClean="0"/>
              <a:t>young, I can already see how it’s been an important building block in </a:t>
            </a:r>
          </a:p>
          <a:p>
            <a:pPr>
              <a:buNone/>
            </a:pPr>
            <a:r>
              <a:rPr lang="en-US" altLang="zh-CN" sz="2500" dirty="0" smtClean="0"/>
              <a:t>both our characters.</a:t>
            </a:r>
            <a:endParaRPr lang="zh-CN" altLang="en-US" sz="2500" dirty="0"/>
          </a:p>
        </p:txBody>
      </p:sp>
      <p:pic>
        <p:nvPicPr>
          <p:cNvPr id="6152" name="图片 8" descr="音频">
            <a:hlinkClick r:id="rId15" action="ppaction://hlinkfile"/>
          </p:cNvPr>
          <p:cNvPicPr>
            <a:picLocks noChangeAspect="1" noChangeArrowheads="1"/>
          </p:cNvPicPr>
          <p:nvPr/>
        </p:nvPicPr>
        <p:blipFill>
          <a:blip r:embed="rId16"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7" action="ppaction://hlinksldjump"/>
          </p:cNvPr>
          <p:cNvPicPr>
            <a:picLocks noChangeAspect="1"/>
          </p:cNvPicPr>
          <p:nvPr/>
        </p:nvPicPr>
        <p:blipFill>
          <a:blip r:embed="rId18"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085850"/>
            <a:ext cx="8834438" cy="5607050"/>
          </a:xfrm>
        </p:spPr>
        <p:txBody>
          <a:bodyPr/>
          <a:lstStyle/>
          <a:p>
            <a:pPr algn="just" eaLnBrk="1" hangingPunct="1">
              <a:lnSpc>
                <a:spcPct val="100000"/>
              </a:lnSpc>
              <a:buNone/>
              <a:defRPr/>
            </a:pPr>
            <a:r>
              <a:rPr lang="en-US" b="1" dirty="0" smtClean="0"/>
              <a:t>   </a:t>
            </a:r>
            <a:r>
              <a:rPr lang="en-US" dirty="0"/>
              <a:t/>
            </a:r>
            <a:br>
              <a:rPr lang="en-US" dirty="0"/>
            </a:b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14488" y="4018077"/>
            <a:ext cx="1286933" cy="461665"/>
          </a:xfrm>
          <a:prstGeom prst="rect">
            <a:avLst/>
          </a:prstGeom>
          <a:noFill/>
        </p:spPr>
        <p:txBody>
          <a:bodyPr wrap="square" rtlCol="0">
            <a:spAutoFit/>
          </a:bodyPr>
          <a:lstStyle/>
          <a:p>
            <a:r>
              <a:rPr lang="zh-CN" altLang="en-US" sz="2400" b="1" dirty="0" smtClean="0">
                <a:latin typeface="+mn-ea"/>
                <a:ea typeface="+mn-ea"/>
              </a:rPr>
              <a:t>翻译：</a:t>
            </a:r>
            <a:endParaRPr lang="zh-CN" altLang="en-US" sz="2400" b="1" dirty="0">
              <a:latin typeface="+mn-ea"/>
              <a:ea typeface="+mn-ea"/>
            </a:endParaRPr>
          </a:p>
        </p:txBody>
      </p:sp>
      <p:sp>
        <p:nvSpPr>
          <p:cNvPr id="8" name="TextBox 7"/>
          <p:cNvSpPr txBox="1"/>
          <p:nvPr/>
        </p:nvSpPr>
        <p:spPr>
          <a:xfrm>
            <a:off x="1140177" y="4018077"/>
            <a:ext cx="7778045" cy="830997"/>
          </a:xfrm>
          <a:prstGeom prst="rect">
            <a:avLst/>
          </a:prstGeom>
          <a:noFill/>
        </p:spPr>
        <p:txBody>
          <a:bodyPr wrap="square" rtlCol="0">
            <a:spAutoFit/>
          </a:bodyPr>
          <a:lstStyle/>
          <a:p>
            <a:pPr algn="just"/>
            <a:r>
              <a:rPr lang="zh-CN" altLang="en-US" sz="2400" dirty="0" smtClean="0">
                <a:solidFill>
                  <a:srgbClr val="0070C0"/>
                </a:solidFill>
                <a:latin typeface="+mn-ea"/>
                <a:ea typeface="+mn-ea"/>
              </a:rPr>
              <a:t>我们从来没饿过肚子，没缺过什么</a:t>
            </a:r>
            <a:r>
              <a:rPr lang="en-US" altLang="zh-CN" sz="2400" dirty="0" smtClean="0">
                <a:solidFill>
                  <a:srgbClr val="0070C0"/>
                </a:solidFill>
                <a:latin typeface="+mn-ea"/>
                <a:ea typeface="+mn-ea"/>
              </a:rPr>
              <a:t>——</a:t>
            </a:r>
            <a:r>
              <a:rPr lang="zh-CN" altLang="en-US" sz="2400" dirty="0" smtClean="0">
                <a:solidFill>
                  <a:srgbClr val="0070C0"/>
                </a:solidFill>
                <a:latin typeface="+mn-ea"/>
                <a:ea typeface="+mn-ea"/>
              </a:rPr>
              <a:t>我认为那才是真穷呢。</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2" name="TextBox 1"/>
          <p:cNvSpPr txBox="1"/>
          <p:nvPr/>
        </p:nvSpPr>
        <p:spPr>
          <a:xfrm>
            <a:off x="561974" y="2066643"/>
            <a:ext cx="8356247" cy="1815882"/>
          </a:xfrm>
          <a:prstGeom prst="rect">
            <a:avLst/>
          </a:prstGeom>
          <a:noFill/>
        </p:spPr>
        <p:txBody>
          <a:bodyPr wrap="square" rtlCol="0">
            <a:spAutoFit/>
          </a:bodyPr>
          <a:lstStyle/>
          <a:p>
            <a:pPr algn="just"/>
            <a:r>
              <a:rPr lang="en-US" altLang="zh-CN" sz="2800" dirty="0"/>
              <a:t>Though she and Venus were not born into a wealthy family, they lived a relatively good life, and were never lacking for food or other necessities. So they were not </a:t>
            </a:r>
            <a:r>
              <a:rPr lang="en-US" altLang="zh-CN" sz="2800" dirty="0" err="1"/>
              <a:t>truely</a:t>
            </a:r>
            <a:r>
              <a:rPr lang="en-US" altLang="zh-CN" sz="2800" dirty="0"/>
              <a:t> poor.</a:t>
            </a:r>
            <a:endParaRPr lang="zh-CN" altLang="en-US" sz="2800" dirty="0"/>
          </a:p>
        </p:txBody>
      </p:sp>
      <p:sp>
        <p:nvSpPr>
          <p:cNvPr id="3" name="TextBox 2"/>
          <p:cNvSpPr txBox="1"/>
          <p:nvPr/>
        </p:nvSpPr>
        <p:spPr>
          <a:xfrm>
            <a:off x="561974" y="949326"/>
            <a:ext cx="8253414" cy="954107"/>
          </a:xfrm>
          <a:prstGeom prst="rect">
            <a:avLst/>
          </a:prstGeom>
          <a:noFill/>
        </p:spPr>
        <p:txBody>
          <a:bodyPr wrap="square" rtlCol="0">
            <a:spAutoFit/>
          </a:bodyPr>
          <a:lstStyle/>
          <a:p>
            <a:pPr algn="just"/>
            <a:r>
              <a:rPr lang="en-US" altLang="zh-CN" sz="2800" b="1" dirty="0"/>
              <a:t>We were never hungry, we never </a:t>
            </a:r>
            <a:r>
              <a:rPr lang="en-US" altLang="zh-CN" sz="2800" b="1" dirty="0">
                <a:hlinkClick r:id="rId8" action="ppaction://hlinksldjump"/>
              </a:rPr>
              <a:t>went without</a:t>
            </a:r>
            <a:r>
              <a:rPr lang="en-US" altLang="zh-CN" sz="2800" b="1" dirty="0"/>
              <a:t> — and that’s what I consider true poor</a:t>
            </a:r>
            <a:r>
              <a:rPr lang="en-US" altLang="zh-CN" sz="2800" b="1" dirty="0" smtClean="0"/>
              <a:t>.</a:t>
            </a:r>
            <a:endParaRPr lang="en-US" altLang="zh-CN"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42975"/>
            <a:ext cx="8834438" cy="5749925"/>
          </a:xfrm>
        </p:spPr>
        <p:txBody>
          <a:bodyPr/>
          <a:lstStyle/>
          <a:p>
            <a:pPr eaLnBrk="1" hangingPunct="1">
              <a:lnSpc>
                <a:spcPct val="100000"/>
              </a:lnSpc>
              <a:buNone/>
              <a:defRPr/>
            </a:pPr>
            <a:r>
              <a:rPr lang="en-US" b="1" dirty="0" smtClean="0"/>
              <a:t>    … nothing was </a:t>
            </a:r>
            <a:r>
              <a:rPr lang="en-US" b="1" dirty="0" smtClean="0">
                <a:solidFill>
                  <a:schemeClr val="accent2">
                    <a:lumMod val="75000"/>
                  </a:schemeClr>
                </a:solidFill>
              </a:rPr>
              <a:t>handed to us on a plate</a:t>
            </a:r>
            <a:r>
              <a:rPr lang="en-US" b="1" dirty="0" smtClean="0"/>
              <a:t>. </a:t>
            </a:r>
            <a:endParaRPr lang="en-US" sz="2000" b="1" dirty="0" smtClean="0"/>
          </a:p>
          <a:p>
            <a:pPr marL="271463" indent="-271463" algn="just" eaLnBrk="1" hangingPunct="1">
              <a:lnSpc>
                <a:spcPct val="100000"/>
              </a:lnSpc>
              <a:buFont typeface="Wingdings" pitchFamily="2" charset="2"/>
              <a:buChar char="Ø"/>
              <a:defRPr/>
            </a:pPr>
            <a:r>
              <a:rPr lang="en-US" dirty="0" smtClean="0"/>
              <a:t>Serena and her sister Venus had to work hard themselves to get what they wanted</a:t>
            </a:r>
            <a:r>
              <a:rPr lang="en-US" dirty="0" smtClean="0"/>
              <a:t>.</a:t>
            </a:r>
            <a:endParaRPr lang="en-US" dirty="0" smtClean="0"/>
          </a:p>
          <a:p>
            <a:pPr algn="just" eaLnBrk="1" hangingPunct="1">
              <a:lnSpc>
                <a:spcPct val="100000"/>
              </a:lnSpc>
              <a:buFont typeface="Wingdings" pitchFamily="2" charset="2"/>
              <a:buChar char="Ø"/>
              <a:defRPr/>
            </a:pPr>
            <a:r>
              <a:rPr lang="en-US" b="1" dirty="0" smtClean="0"/>
              <a:t>hand sth to sb. on a plate: </a:t>
            </a:r>
            <a:r>
              <a:rPr lang="en-US" dirty="0" smtClean="0"/>
              <a:t>(</a:t>
            </a:r>
            <a:r>
              <a:rPr lang="en-US" i="1" dirty="0" err="1" smtClean="0"/>
              <a:t>infml</a:t>
            </a:r>
            <a:r>
              <a:rPr lang="en-US" dirty="0" smtClean="0"/>
              <a:t>) </a:t>
            </a:r>
            <a:r>
              <a:rPr lang="en-US" dirty="0" smtClean="0"/>
              <a:t>to make </a:t>
            </a:r>
            <a:r>
              <a:rPr lang="en-US" dirty="0" smtClean="0"/>
              <a:t>it easy for sb. to achieve </a:t>
            </a:r>
            <a:r>
              <a:rPr lang="en-US" dirty="0" err="1" smtClean="0"/>
              <a:t>sth</a:t>
            </a:r>
            <a:r>
              <a:rPr lang="en-US" dirty="0" smtClean="0"/>
              <a:t>. that they would normally have to work hard to get </a:t>
            </a:r>
            <a:r>
              <a:rPr lang="zh-CN" altLang="en-US" sz="2400" dirty="0" smtClean="0">
                <a:solidFill>
                  <a:srgbClr val="0070C0"/>
                </a:solidFill>
              </a:rPr>
              <a:t>让某人轻易取得（原本难以获得的事物）；将某物奉送给某人</a:t>
            </a:r>
            <a:endParaRPr lang="en-US" altLang="zh-CN" dirty="0" smtClean="0">
              <a:solidFill>
                <a:srgbClr val="0070C0"/>
              </a:solidFill>
            </a:endParaRPr>
          </a:p>
          <a:p>
            <a:pPr eaLnBrk="1" hangingPunct="1">
              <a:lnSpc>
                <a:spcPct val="100000"/>
              </a:lnSpc>
              <a:buNone/>
              <a:defRPr/>
            </a:pPr>
            <a:r>
              <a:rPr lang="en-US" altLang="zh-CN" i="1" dirty="0" smtClean="0"/>
              <a:t>e.g. </a:t>
            </a:r>
            <a:r>
              <a:rPr lang="en-US" dirty="0" smtClean="0"/>
              <a:t>The match was handed to them on a plate. </a:t>
            </a:r>
          </a:p>
          <a:p>
            <a:pPr eaLnBrk="1" hangingPunct="1">
              <a:lnSpc>
                <a:spcPct val="100000"/>
              </a:lnSpc>
              <a:buNone/>
              <a:defRPr/>
            </a:pPr>
            <a:r>
              <a:rPr lang="en-US" altLang="zh-CN" dirty="0" smtClean="0"/>
              <a:t>        </a:t>
            </a:r>
            <a:r>
              <a:rPr lang="zh-CN" altLang="en-US" sz="2400" dirty="0" smtClean="0">
                <a:solidFill>
                  <a:srgbClr val="0070C0"/>
                </a:solidFill>
              </a:rPr>
              <a:t>他们轻松地赢得了这场比赛。</a:t>
            </a: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111654" y="542396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037343" y="5423963"/>
            <a:ext cx="7778045" cy="461665"/>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a:solidFill>
                  <a:srgbClr val="0070C0"/>
                </a:solidFill>
                <a:latin typeface="+mn-ea"/>
              </a:rPr>
              <a:t>每一样东西都是靠自己的</a:t>
            </a:r>
            <a:r>
              <a:rPr lang="zh-CN" altLang="en-US" sz="2400" dirty="0" smtClean="0">
                <a:solidFill>
                  <a:srgbClr val="0070C0"/>
                </a:solidFill>
                <a:latin typeface="+mn-ea"/>
              </a:rPr>
              <a:t>努力</a:t>
            </a:r>
            <a:r>
              <a:rPr lang="zh-CN" altLang="en-US" sz="2400" dirty="0" smtClean="0">
                <a:solidFill>
                  <a:srgbClr val="0070C0"/>
                </a:solidFill>
                <a:latin typeface="宋体" pitchFamily="2" charset="-122"/>
              </a:rPr>
              <a:t>得来的。</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dissolve">
                                      <p:cBhvr>
                                        <p:cTn id="15" dur="500"/>
                                        <p:tgtEl>
                                          <p:spTgt spid="1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animEffect transition="in" filter="dissolve">
                                      <p:cBhvr>
                                        <p:cTn id="20" dur="500"/>
                                        <p:tgtEl>
                                          <p:spTgt spid="1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42975"/>
            <a:ext cx="8834438" cy="5749925"/>
          </a:xfrm>
        </p:spPr>
        <p:txBody>
          <a:bodyPr/>
          <a:lstStyle/>
          <a:p>
            <a:pPr algn="just" eaLnBrk="1" hangingPunct="1">
              <a:lnSpc>
                <a:spcPct val="100000"/>
              </a:lnSpc>
              <a:spcBef>
                <a:spcPts val="1800"/>
              </a:spcBef>
              <a:buNone/>
              <a:defRPr/>
            </a:pPr>
            <a:r>
              <a:rPr lang="en-US" b="1" dirty="0" smtClean="0"/>
              <a:t>   </a:t>
            </a:r>
            <a:r>
              <a:rPr lang="en-US" b="1" dirty="0" smtClean="0"/>
              <a:t> … </a:t>
            </a:r>
            <a:r>
              <a:rPr lang="en-US" b="1" dirty="0" smtClean="0">
                <a:hlinkClick r:id="rId3" action="ppaction://hlinksldjump"/>
              </a:rPr>
              <a:t>whereas</a:t>
            </a:r>
            <a:r>
              <a:rPr lang="en-US" b="1" dirty="0" smtClean="0"/>
              <a:t> Venus is more </a:t>
            </a:r>
            <a:r>
              <a:rPr lang="en-US" b="1" dirty="0" smtClean="0">
                <a:hlinkClick r:id="rId4" action="ppaction://hlinksldjump"/>
              </a:rPr>
              <a:t>outspoken</a:t>
            </a:r>
            <a:r>
              <a:rPr lang="en-US" b="1" dirty="0" smtClean="0"/>
              <a:t>, more likely to </a:t>
            </a:r>
            <a:r>
              <a:rPr lang="en-US" b="1" dirty="0" smtClean="0">
                <a:solidFill>
                  <a:schemeClr val="accent2">
                    <a:lumMod val="50000"/>
                  </a:schemeClr>
                </a:solidFill>
              </a:rPr>
              <a:t>tell </a:t>
            </a:r>
            <a:endParaRPr lang="en-US" b="1" dirty="0" smtClean="0">
              <a:solidFill>
                <a:schemeClr val="accent2">
                  <a:lumMod val="50000"/>
                </a:schemeClr>
              </a:solidFill>
            </a:endParaRPr>
          </a:p>
          <a:p>
            <a:pPr algn="just" eaLnBrk="1" hangingPunct="1">
              <a:lnSpc>
                <a:spcPct val="100000"/>
              </a:lnSpc>
              <a:spcBef>
                <a:spcPts val="1800"/>
              </a:spcBef>
              <a:buNone/>
              <a:defRPr/>
            </a:pPr>
            <a:r>
              <a:rPr lang="en-US" b="1" dirty="0">
                <a:solidFill>
                  <a:schemeClr val="accent2">
                    <a:lumMod val="50000"/>
                  </a:schemeClr>
                </a:solidFill>
              </a:rPr>
              <a:t> </a:t>
            </a:r>
            <a:r>
              <a:rPr lang="en-US" b="1" dirty="0" smtClean="0">
                <a:solidFill>
                  <a:schemeClr val="accent2">
                    <a:lumMod val="50000"/>
                  </a:schemeClr>
                </a:solidFill>
              </a:rPr>
              <a:t>   </a:t>
            </a:r>
            <a:r>
              <a:rPr lang="en-US" b="1" dirty="0" smtClean="0">
                <a:solidFill>
                  <a:schemeClr val="accent2">
                    <a:lumMod val="50000"/>
                  </a:schemeClr>
                </a:solidFill>
              </a:rPr>
              <a:t>it </a:t>
            </a:r>
            <a:r>
              <a:rPr lang="en-US" b="1" dirty="0" smtClean="0">
                <a:solidFill>
                  <a:schemeClr val="accent2">
                    <a:lumMod val="50000"/>
                  </a:schemeClr>
                </a:solidFill>
              </a:rPr>
              <a:t>how it is. </a:t>
            </a:r>
            <a:endParaRPr lang="en-US" b="1" dirty="0" smtClean="0"/>
          </a:p>
          <a:p>
            <a:pPr algn="just" eaLnBrk="1" hangingPunct="1">
              <a:lnSpc>
                <a:spcPct val="100000"/>
              </a:lnSpc>
              <a:spcBef>
                <a:spcPts val="1800"/>
              </a:spcBef>
              <a:buFont typeface="Wingdings" pitchFamily="2" charset="2"/>
              <a:buChar char="Ø"/>
              <a:defRPr/>
            </a:pPr>
            <a:r>
              <a:rPr lang="en-US" b="1" dirty="0" smtClean="0"/>
              <a:t>tell it how it is: </a:t>
            </a:r>
            <a:r>
              <a:rPr lang="en-US" dirty="0" smtClean="0"/>
              <a:t>a colloquial idiom which means to give a realistic account of a situation and tell the facts exactly, even if they are unpleasant</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cstate="print"/>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192716" y="3703226"/>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118405" y="3703226"/>
            <a:ext cx="7778045" cy="830997"/>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latin typeface="宋体" pitchFamily="2" charset="-122"/>
              </a:rPr>
              <a:t>而维纳斯为人更坦率，更愿意将自己的想法和盘托出。</a:t>
            </a:r>
            <a:endParaRPr lang="zh-CN" altLang="en-US" sz="2400" dirty="0">
              <a:solidFill>
                <a:srgbClr val="0070C0"/>
              </a:solidFill>
              <a:latin typeface="+mn-ea"/>
              <a:ea typeface="+mn-ea"/>
            </a:endParaRPr>
          </a:p>
        </p:txBody>
      </p:sp>
      <p:pic>
        <p:nvPicPr>
          <p:cNvPr id="9" name="图片 9" descr="END"/>
          <p:cNvPicPr>
            <a:picLocks noChangeAspect="1" noChangeArrowheads="1"/>
          </p:cNvPicPr>
          <p:nvPr/>
        </p:nvPicPr>
        <p:blipFill>
          <a:blip r:embed="rId9" cstate="print"/>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55638"/>
            <a:ext cx="8834438" cy="6065837"/>
          </a:xfrm>
        </p:spPr>
        <p:txBody>
          <a:bodyPr/>
          <a:lstStyle/>
          <a:p>
            <a:pPr algn="just" eaLnBrk="1" hangingPunct="1">
              <a:buNone/>
              <a:defRPr/>
            </a:pPr>
            <a:r>
              <a:rPr lang="en-US" b="1" dirty="0" smtClean="0"/>
              <a:t>   And then, really, it wasn’t long before the tennis </a:t>
            </a:r>
            <a:r>
              <a:rPr lang="en-US" b="1" dirty="0" smtClean="0">
                <a:hlinkClick r:id="rId3" action="ppaction://hlinksldjump"/>
              </a:rPr>
              <a:t>came along</a:t>
            </a:r>
            <a:r>
              <a:rPr lang="en-US" b="1" dirty="0" smtClean="0"/>
              <a:t>. </a:t>
            </a:r>
          </a:p>
          <a:p>
            <a:pPr algn="just" eaLnBrk="1" hangingPunct="1">
              <a:buFont typeface="Wingdings" pitchFamily="2" charset="2"/>
              <a:buChar char="Ø"/>
              <a:defRPr/>
            </a:pPr>
            <a:r>
              <a:rPr lang="en-US" dirty="0" smtClean="0"/>
              <a:t>Soon we began taking up and </a:t>
            </a:r>
            <a:r>
              <a:rPr lang="en-US" dirty="0" err="1" smtClean="0"/>
              <a:t>practising</a:t>
            </a:r>
            <a:r>
              <a:rPr lang="en-US" dirty="0" smtClean="0"/>
              <a:t> tennis</a:t>
            </a:r>
            <a:r>
              <a:rPr lang="en-US" dirty="0" smtClean="0"/>
              <a:t>.</a:t>
            </a:r>
            <a:endParaRPr lang="en-US" dirty="0" smtClean="0"/>
          </a:p>
          <a:p>
            <a:pPr algn="just" eaLnBrk="1" hangingPunct="1">
              <a:buFont typeface="Wingdings" pitchFamily="2" charset="2"/>
              <a:buChar char="Ø"/>
              <a:defRPr/>
            </a:pPr>
            <a:r>
              <a:rPr lang="en-US" b="1" dirty="0" smtClean="0"/>
              <a:t>It isn’t long before … </a:t>
            </a:r>
            <a:r>
              <a:rPr lang="zh-CN" altLang="en-US" sz="2400" dirty="0" smtClean="0">
                <a:solidFill>
                  <a:srgbClr val="0070C0"/>
                </a:solidFill>
                <a:latin typeface="+mn-ea"/>
              </a:rPr>
              <a:t>句型意为“过了不久就</a:t>
            </a:r>
            <a:r>
              <a:rPr lang="en-US" altLang="zh-CN" sz="2400" dirty="0" smtClean="0">
                <a:solidFill>
                  <a:srgbClr val="0070C0"/>
                </a:solidFill>
                <a:latin typeface="+mn-ea"/>
              </a:rPr>
              <a:t>……”</a:t>
            </a:r>
            <a:endParaRPr lang="en-US" altLang="zh-CN" dirty="0" smtClean="0"/>
          </a:p>
          <a:p>
            <a:pPr algn="just" eaLnBrk="1" hangingPunct="1">
              <a:buNone/>
              <a:defRPr/>
            </a:pPr>
            <a:r>
              <a:rPr lang="en-US" altLang="zh-CN" i="1" dirty="0" smtClean="0"/>
              <a:t>e.g.</a:t>
            </a:r>
          </a:p>
          <a:p>
            <a:pPr marL="515937" indent="-514350" algn="just" eaLnBrk="1" hangingPunct="1">
              <a:buFont typeface="+mj-lt"/>
              <a:buAutoNum type="arabicPeriod"/>
              <a:defRPr/>
            </a:pPr>
            <a:r>
              <a:rPr lang="en-US" dirty="0" smtClean="0"/>
              <a:t>It </a:t>
            </a:r>
            <a:r>
              <a:rPr lang="en-US" dirty="0" smtClean="0"/>
              <a:t>wasn’t long before he found a job and settled down in the new place. </a:t>
            </a:r>
          </a:p>
          <a:p>
            <a:pPr algn="just" eaLnBrk="1" hangingPunct="1">
              <a:buNone/>
              <a:defRPr/>
            </a:pPr>
            <a:r>
              <a:rPr lang="zh-CN" altLang="en-US" sz="2400" dirty="0" smtClean="0">
                <a:solidFill>
                  <a:srgbClr val="0070C0"/>
                </a:solidFill>
              </a:rPr>
              <a:t>    </a:t>
            </a:r>
            <a:r>
              <a:rPr lang="zh-CN" altLang="en-US" sz="2400" dirty="0" smtClean="0">
                <a:solidFill>
                  <a:srgbClr val="0070C0"/>
                </a:solidFill>
              </a:rPr>
              <a:t>   过</a:t>
            </a:r>
            <a:r>
              <a:rPr lang="zh-CN" altLang="en-US" sz="2400" dirty="0" smtClean="0">
                <a:solidFill>
                  <a:srgbClr val="0070C0"/>
                </a:solidFill>
              </a:rPr>
              <a:t>了不久，他就在新地方找到了工作并定居下来。</a:t>
            </a:r>
            <a:endParaRPr lang="en-US" altLang="zh-CN" sz="2400" dirty="0" smtClean="0">
              <a:solidFill>
                <a:srgbClr val="0070C0"/>
              </a:solidFill>
            </a:endParaRPr>
          </a:p>
          <a:p>
            <a:pPr marL="515937" indent="-514350" algn="just" eaLnBrk="1" hangingPunct="1">
              <a:buFont typeface="+mj-lt"/>
              <a:buAutoNum type="arabicPeriod" startAt="2"/>
              <a:defRPr/>
            </a:pPr>
            <a:r>
              <a:rPr lang="en-US" dirty="0" smtClean="0"/>
              <a:t>It </a:t>
            </a:r>
            <a:r>
              <a:rPr lang="en-US" dirty="0" smtClean="0"/>
              <a:t>won’t be long before you get used to a new life on campus. </a:t>
            </a:r>
          </a:p>
          <a:p>
            <a:pPr algn="just" eaLnBrk="1" hangingPunct="1">
              <a:buNone/>
              <a:defRPr/>
            </a:pPr>
            <a:r>
              <a:rPr lang="zh-CN" altLang="en-US" sz="2400" dirty="0" smtClean="0">
                <a:solidFill>
                  <a:srgbClr val="0070C0"/>
                </a:solidFill>
              </a:rPr>
              <a:t>    </a:t>
            </a:r>
            <a:r>
              <a:rPr lang="zh-CN" altLang="en-US" sz="2400" dirty="0" smtClean="0">
                <a:solidFill>
                  <a:srgbClr val="0070C0"/>
                </a:solidFill>
              </a:rPr>
              <a:t>   用不了</a:t>
            </a:r>
            <a:r>
              <a:rPr lang="zh-CN" altLang="en-US" sz="2400" dirty="0" smtClean="0">
                <a:solidFill>
                  <a:srgbClr val="0070C0"/>
                </a:solidFill>
              </a:rPr>
              <a:t>多久你就会习惯校园的新生活的。</a:t>
            </a:r>
            <a:endParaRPr lang="en-US" altLang="zh-CN" sz="2400" dirty="0" smtClean="0">
              <a:solidFill>
                <a:srgbClr val="0070C0"/>
              </a:solidFill>
            </a:endParaRPr>
          </a:p>
        </p:txBody>
      </p:sp>
      <p:pic>
        <p:nvPicPr>
          <p:cNvPr id="13316"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0" name="图片 10" descr="MORE"/>
          <p:cNvPicPr>
            <a:picLocks noChangeAspect="1" noChangeArrowheads="1"/>
          </p:cNvPicPr>
          <p:nvPr/>
        </p:nvPicPr>
        <p:blipFill>
          <a:blip r:embed="rId6" cstate="print"/>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dissolve">
                                      <p:cBhvr>
                                        <p:cTn id="15" dur="500"/>
                                        <p:tgtEl>
                                          <p:spTgt spid="1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dissolve">
                                      <p:cBhvr>
                                        <p:cTn id="18" dur="500"/>
                                        <p:tgtEl>
                                          <p:spTgt spid="12">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Effect transition="in" filter="dissolve">
                                      <p:cBhvr>
                                        <p:cTn id="21" dur="500"/>
                                        <p:tgtEl>
                                          <p:spTgt spid="1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dissolve">
                                      <p:cBhvr>
                                        <p:cTn id="26" dur="500"/>
                                        <p:tgtEl>
                                          <p:spTgt spid="1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Effect transition="in" filter="dissolve">
                                      <p:cBhvr>
                                        <p:cTn id="31" dur="500"/>
                                        <p:tgtEl>
                                          <p:spTgt spid="1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79463"/>
            <a:ext cx="8834438" cy="5804217"/>
          </a:xfrm>
        </p:spPr>
        <p:txBody>
          <a:bodyPr/>
          <a:lstStyle/>
          <a:p>
            <a:pPr eaLnBrk="1" hangingPunct="1">
              <a:lnSpc>
                <a:spcPct val="100000"/>
              </a:lnSpc>
              <a:buNone/>
              <a:defRPr/>
            </a:pPr>
            <a:endParaRPr lang="en-US" altLang="zh-CN" b="1" dirty="0" smtClean="0"/>
          </a:p>
          <a:p>
            <a:pPr eaLnBrk="1" hangingPunct="1">
              <a:lnSpc>
                <a:spcPct val="100000"/>
              </a:lnSpc>
              <a:buNone/>
              <a:defRPr/>
            </a:pPr>
            <a:endParaRPr lang="en-US" altLang="zh-CN" b="1" dirty="0"/>
          </a:p>
          <a:p>
            <a:pPr eaLnBrk="1" hangingPunct="1">
              <a:lnSpc>
                <a:spcPct val="100000"/>
              </a:lnSpc>
              <a:buNone/>
              <a:defRPr/>
            </a:pPr>
            <a:r>
              <a:rPr lang="en-US" altLang="zh-CN" b="1" dirty="0" smtClean="0"/>
              <a:t>Also </a:t>
            </a:r>
            <a:r>
              <a:rPr lang="en-US" altLang="zh-CN" b="1" dirty="0" smtClean="0"/>
              <a:t>with some other tenses:</a:t>
            </a:r>
          </a:p>
          <a:p>
            <a:pPr algn="just" eaLnBrk="1" hangingPunct="1">
              <a:lnSpc>
                <a:spcPct val="100000"/>
              </a:lnSpc>
              <a:buNone/>
              <a:defRPr/>
            </a:pPr>
            <a:r>
              <a:rPr lang="en-US" altLang="zh-CN" i="1" dirty="0" smtClean="0"/>
              <a:t>e.g. </a:t>
            </a:r>
          </a:p>
          <a:p>
            <a:pPr marL="515937" indent="-514350" algn="just" eaLnBrk="1" hangingPunct="1">
              <a:lnSpc>
                <a:spcPct val="100000"/>
              </a:lnSpc>
              <a:buFont typeface="+mj-lt"/>
              <a:buAutoNum type="arabicPeriod"/>
              <a:defRPr/>
            </a:pPr>
            <a:r>
              <a:rPr lang="en-US" u="sng" dirty="0" smtClean="0"/>
              <a:t>It </a:t>
            </a:r>
            <a:r>
              <a:rPr lang="en-US" u="sng" dirty="0" smtClean="0"/>
              <a:t>will be ten or more years before </a:t>
            </a:r>
            <a:r>
              <a:rPr lang="en-US" dirty="0" smtClean="0"/>
              <a:t>the new medicine can be used on human beings. </a:t>
            </a:r>
          </a:p>
          <a:p>
            <a:pPr eaLnBrk="1" hangingPunct="1">
              <a:lnSpc>
                <a:spcPct val="100000"/>
              </a:lnSpc>
              <a:buNone/>
              <a:defRPr/>
            </a:pPr>
            <a:r>
              <a:rPr lang="zh-CN" altLang="en-US" dirty="0" smtClean="0"/>
              <a:t>  </a:t>
            </a:r>
            <a:r>
              <a:rPr lang="zh-CN" altLang="en-US" dirty="0" smtClean="0"/>
              <a:t>    </a:t>
            </a:r>
            <a:r>
              <a:rPr lang="zh-CN" altLang="en-US" sz="2400" dirty="0" smtClean="0">
                <a:solidFill>
                  <a:srgbClr val="0070C0"/>
                </a:solidFill>
              </a:rPr>
              <a:t>这种新药应用到人类身上，还需要十年或更长的时间。</a:t>
            </a:r>
            <a:endParaRPr lang="en-US" altLang="zh-CN" sz="2400" dirty="0" smtClean="0">
              <a:solidFill>
                <a:srgbClr val="0070C0"/>
              </a:solidFill>
            </a:endParaRPr>
          </a:p>
          <a:p>
            <a:pPr marL="515937" indent="-514350" algn="just">
              <a:buFont typeface="+mj-lt"/>
              <a:buAutoNum type="arabicPeriod" startAt="2"/>
            </a:pPr>
            <a:r>
              <a:rPr lang="en-US" dirty="0" smtClean="0"/>
              <a:t>He </a:t>
            </a:r>
            <a:r>
              <a:rPr lang="en-US" dirty="0" smtClean="0"/>
              <a:t>was very excited, and </a:t>
            </a:r>
            <a:r>
              <a:rPr lang="en-US" u="sng" dirty="0" smtClean="0"/>
              <a:t>it was long before</a:t>
            </a:r>
            <a:r>
              <a:rPr lang="en-US" dirty="0" smtClean="0"/>
              <a:t> he calmed down.</a:t>
            </a:r>
          </a:p>
          <a:p>
            <a:pPr>
              <a:buNone/>
            </a:pPr>
            <a:r>
              <a:rPr lang="zh-CN" altLang="en-US" sz="2400" dirty="0" smtClean="0">
                <a:solidFill>
                  <a:srgbClr val="0070C0"/>
                </a:solidFill>
                <a:latin typeface="+mn-ea"/>
              </a:rPr>
              <a:t>  </a:t>
            </a:r>
            <a:r>
              <a:rPr lang="zh-CN" altLang="en-US" sz="2400" dirty="0" smtClean="0">
                <a:solidFill>
                  <a:srgbClr val="0070C0"/>
                </a:solidFill>
                <a:latin typeface="+mn-ea"/>
              </a:rPr>
              <a:t> 他</a:t>
            </a:r>
            <a:r>
              <a:rPr lang="zh-CN" altLang="en-US" sz="2400" dirty="0" smtClean="0">
                <a:solidFill>
                  <a:srgbClr val="0070C0"/>
                </a:solidFill>
                <a:latin typeface="+mn-ea"/>
              </a:rPr>
              <a:t>很激动，心情久久不能平静。</a:t>
            </a:r>
            <a:endParaRPr lang="en-US" altLang="zh-CN" sz="2400" dirty="0" smtClean="0">
              <a:solidFill>
                <a:srgbClr val="0070C0"/>
              </a:solidFill>
              <a:latin typeface="+mn-ea"/>
            </a:endParaRPr>
          </a:p>
          <a:p>
            <a:pPr eaLnBrk="1" hangingPunct="1">
              <a:lnSpc>
                <a:spcPct val="100000"/>
              </a:lnSpc>
              <a:buNone/>
              <a:defRPr/>
            </a:pPr>
            <a:r>
              <a:rPr lang="zh-CN" altLang="en-US" dirty="0" smtClean="0"/>
              <a:t/>
            </a:r>
            <a:br>
              <a:rPr lang="zh-CN" alt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cstate="print"/>
          <a:srcRect/>
          <a:stretch>
            <a:fillRect/>
          </a:stretch>
        </p:blipFill>
        <p:spPr bwMode="auto">
          <a:xfrm>
            <a:off x="8176835" y="6118225"/>
            <a:ext cx="766763" cy="539750"/>
          </a:xfrm>
          <a:prstGeom prst="rect">
            <a:avLst/>
          </a:prstGeom>
          <a:noFill/>
          <a:ln w="9525">
            <a:noFill/>
            <a:miter lim="800000"/>
            <a:headEnd/>
            <a:tailEnd/>
          </a:ln>
        </p:spPr>
      </p:pic>
      <p:pic>
        <p:nvPicPr>
          <p:cNvPr id="7" name="图片 5" descr="Back">
            <a:hlinkClick r:id="" action="ppaction://hlinkshowjump?jump=previousslide"/>
          </p:cNvPr>
          <p:cNvPicPr>
            <a:picLocks noChangeAspect="1" noChangeArrowheads="1"/>
          </p:cNvPicPr>
          <p:nvPr/>
        </p:nvPicPr>
        <p:blipFill>
          <a:blip r:embed="rId7"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9" descr="END"/>
          <p:cNvPicPr>
            <a:picLocks noChangeAspect="1" noChangeArrowheads="1"/>
          </p:cNvPicPr>
          <p:nvPr/>
        </p:nvPicPr>
        <p:blipFill>
          <a:blip r:embed="rId8" cstate="print"/>
          <a:srcRect/>
          <a:stretch>
            <a:fillRect/>
          </a:stretch>
        </p:blipFill>
        <p:spPr bwMode="auto">
          <a:xfrm>
            <a:off x="7163242" y="6272904"/>
            <a:ext cx="474663" cy="225425"/>
          </a:xfrm>
          <a:prstGeom prst="rect">
            <a:avLst/>
          </a:prstGeom>
          <a:noFill/>
          <a:ln w="9525">
            <a:noFill/>
            <a:miter lim="800000"/>
            <a:headEnd/>
            <a:tailEnd/>
          </a:ln>
        </p:spPr>
      </p:pic>
      <p:sp>
        <p:nvSpPr>
          <p:cNvPr id="9" name="TextBox 8"/>
          <p:cNvSpPr txBox="1"/>
          <p:nvPr/>
        </p:nvSpPr>
        <p:spPr>
          <a:xfrm>
            <a:off x="126041" y="596602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0" name="TextBox 9"/>
          <p:cNvSpPr txBox="1"/>
          <p:nvPr/>
        </p:nvSpPr>
        <p:spPr>
          <a:xfrm>
            <a:off x="1051731" y="5935543"/>
            <a:ext cx="4929970" cy="461665"/>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后来不久，我们就开始打网球了。</a:t>
            </a:r>
            <a:endParaRPr lang="zh-CN" altLang="en-US" sz="2400" dirty="0">
              <a:solidFill>
                <a:srgbClr val="0070C0"/>
              </a:solidFill>
              <a:latin typeface="+mn-ea"/>
              <a:ea typeface="+mn-ea"/>
            </a:endParaRPr>
          </a:p>
        </p:txBody>
      </p:sp>
      <p:sp>
        <p:nvSpPr>
          <p:cNvPr id="2" name="TextBox 1"/>
          <p:cNvSpPr txBox="1"/>
          <p:nvPr/>
        </p:nvSpPr>
        <p:spPr>
          <a:xfrm>
            <a:off x="219074" y="775216"/>
            <a:ext cx="8638799" cy="954107"/>
          </a:xfrm>
          <a:prstGeom prst="rect">
            <a:avLst/>
          </a:prstGeom>
          <a:noFill/>
        </p:spPr>
        <p:txBody>
          <a:bodyPr wrap="square" rtlCol="0">
            <a:spAutoFit/>
          </a:bodyPr>
          <a:lstStyle/>
          <a:p>
            <a:pPr algn="just"/>
            <a:r>
              <a:rPr lang="en-US" altLang="zh-CN" sz="2800" b="1" dirty="0" smtClean="0"/>
              <a:t>And </a:t>
            </a:r>
            <a:r>
              <a:rPr lang="en-US" altLang="zh-CN" sz="2800" b="1" dirty="0"/>
              <a:t>then, really, it wasn’t long before the tennis </a:t>
            </a:r>
            <a:r>
              <a:rPr lang="en-US" altLang="zh-CN" sz="2800" b="1" dirty="0">
                <a:hlinkClick r:id="rId9" action="ppaction://hlinksldjump"/>
              </a:rPr>
              <a:t>came along</a:t>
            </a:r>
            <a:r>
              <a:rPr lang="en-US" altLang="zh-CN" sz="28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dissolve">
                                      <p:cBhvr>
                                        <p:cTn id="10" dur="500"/>
                                        <p:tgtEl>
                                          <p:spTgt spid="1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animEffect transition="in" filter="dissolve">
                                      <p:cBhvr>
                                        <p:cTn id="13" dur="500"/>
                                        <p:tgtEl>
                                          <p:spTgt spid="1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
                                            <p:txEl>
                                              <p:pRg st="5" end="5"/>
                                            </p:txEl>
                                          </p:spTgt>
                                        </p:tgtEl>
                                        <p:attrNameLst>
                                          <p:attrName>style.visibility</p:attrName>
                                        </p:attrNameLst>
                                      </p:cBhvr>
                                      <p:to>
                                        <p:strVal val="visible"/>
                                      </p:to>
                                    </p:set>
                                    <p:animEffect transition="in" filter="dissolve">
                                      <p:cBhvr>
                                        <p:cTn id="18" dur="500"/>
                                        <p:tgtEl>
                                          <p:spTgt spid="1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animEffect transition="in" filter="dissolve">
                                      <p:cBhvr>
                                        <p:cTn id="23" dur="500"/>
                                        <p:tgtEl>
                                          <p:spTgt spid="12">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81075"/>
            <a:ext cx="8834438" cy="5711825"/>
          </a:xfrm>
        </p:spPr>
        <p:txBody>
          <a:bodyPr/>
          <a:lstStyle/>
          <a:p>
            <a:pPr algn="just" eaLnBrk="1" hangingPunct="1">
              <a:lnSpc>
                <a:spcPct val="100000"/>
              </a:lnSpc>
              <a:spcBef>
                <a:spcPts val="1800"/>
              </a:spcBef>
              <a:buNone/>
              <a:defRPr/>
            </a:pPr>
            <a:r>
              <a:rPr lang="en-US" b="1" dirty="0" smtClean="0"/>
              <a:t>   </a:t>
            </a:r>
            <a:r>
              <a:rPr lang="en-US" b="1" dirty="0" smtClean="0"/>
              <a:t>We </a:t>
            </a:r>
            <a:r>
              <a:rPr lang="en-US" b="1" dirty="0" smtClean="0"/>
              <a:t>didn’t play each other </a:t>
            </a:r>
            <a:r>
              <a:rPr lang="en-US" b="1" dirty="0" smtClean="0">
                <a:hlinkClick r:id="rId3" action="ppaction://hlinksldjump"/>
              </a:rPr>
              <a:t>to begin with</a:t>
            </a:r>
            <a:r>
              <a:rPr lang="en-US" b="1" dirty="0" smtClean="0"/>
              <a:t>, though, </a:t>
            </a:r>
            <a:r>
              <a:rPr lang="en-US" b="1" dirty="0" smtClean="0"/>
              <a:t>because </a:t>
            </a:r>
            <a:r>
              <a:rPr lang="en-US" b="1" dirty="0" smtClean="0"/>
              <a:t>we couldn’t keep a ball </a:t>
            </a:r>
            <a:r>
              <a:rPr lang="en-US" b="1" dirty="0" smtClean="0">
                <a:hlinkClick r:id="rId4" action="ppaction://hlinksldjump"/>
              </a:rPr>
              <a:t>in play</a:t>
            </a:r>
            <a:r>
              <a:rPr lang="en-US" b="1" dirty="0" smtClean="0"/>
              <a:t>. </a:t>
            </a:r>
          </a:p>
          <a:p>
            <a:pPr algn="just" eaLnBrk="1" hangingPunct="1">
              <a:lnSpc>
                <a:spcPct val="100000"/>
              </a:lnSpc>
              <a:spcBef>
                <a:spcPts val="1800"/>
              </a:spcBef>
              <a:buFont typeface="Wingdings" pitchFamily="2" charset="2"/>
              <a:buChar char="Ø"/>
              <a:defRPr/>
            </a:pPr>
            <a:r>
              <a:rPr lang="en-US" dirty="0" smtClean="0"/>
              <a:t>At </a:t>
            </a:r>
            <a:r>
              <a:rPr lang="en-US" dirty="0" smtClean="0"/>
              <a:t>the beginning we couldn’t play tennis well. We couldn’t keep the ball within the lines of the playing area.</a:t>
            </a:r>
          </a:p>
          <a:p>
            <a:pPr algn="just" eaLnBrk="1" hangingPunct="1">
              <a:lnSpc>
                <a:spcPct val="100000"/>
              </a:lnSpc>
              <a:buNone/>
              <a:defRPr/>
            </a:pPr>
            <a:r>
              <a:rPr lang="en-US" dirty="0" smtClean="0"/>
              <a:t/>
            </a:r>
            <a:br>
              <a:rPr lang="en-US" dirty="0" smtClean="0"/>
            </a:br>
            <a:endParaRPr lang="zh-CN" altLang="en-US" dirty="0"/>
          </a:p>
        </p:txBody>
      </p:sp>
      <p:pic>
        <p:nvPicPr>
          <p:cNvPr id="14340"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7"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8" action="ppaction://hlinksldjump"/>
          </p:cNvPr>
          <p:cNvPicPr>
            <a:picLocks noChangeAspect="1"/>
          </p:cNvPicPr>
          <p:nvPr/>
        </p:nvPicPr>
        <p:blipFill>
          <a:blip r:embed="rId9" cstate="print"/>
          <a:srcRect/>
          <a:stretch>
            <a:fillRect/>
          </a:stretch>
        </p:blipFill>
        <p:spPr bwMode="auto">
          <a:xfrm>
            <a:off x="8159583" y="6118225"/>
            <a:ext cx="766763" cy="539750"/>
          </a:xfrm>
          <a:prstGeom prst="rect">
            <a:avLst/>
          </a:prstGeom>
          <a:noFill/>
          <a:ln w="9525">
            <a:noFill/>
            <a:miter lim="800000"/>
            <a:headEnd/>
            <a:tailEnd/>
          </a:ln>
        </p:spPr>
      </p:pic>
      <p:sp>
        <p:nvSpPr>
          <p:cNvPr id="10" name="TextBox 9"/>
          <p:cNvSpPr txBox="1"/>
          <p:nvPr/>
        </p:nvSpPr>
        <p:spPr>
          <a:xfrm>
            <a:off x="170945" y="332572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2" name="TextBox 11"/>
          <p:cNvSpPr txBox="1"/>
          <p:nvPr/>
        </p:nvSpPr>
        <p:spPr>
          <a:xfrm>
            <a:off x="1096634" y="3295243"/>
            <a:ext cx="7778045" cy="830997"/>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刚开始的时候，我们并没有互相对打，因为我们还都接不到球。</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962025"/>
            <a:ext cx="8834438" cy="5730875"/>
          </a:xfrm>
        </p:spPr>
        <p:txBody>
          <a:bodyPr/>
          <a:lstStyle/>
          <a:p>
            <a:pPr algn="just" eaLnBrk="1" hangingPunct="1">
              <a:lnSpc>
                <a:spcPct val="100000"/>
              </a:lnSpc>
              <a:buNone/>
              <a:defRPr/>
            </a:pPr>
            <a:r>
              <a:rPr lang="en-US" b="1" dirty="0" smtClean="0"/>
              <a:t>  </a:t>
            </a:r>
            <a:r>
              <a:rPr lang="en-US" b="1" dirty="0" smtClean="0"/>
              <a:t> </a:t>
            </a:r>
            <a:r>
              <a:rPr lang="en-US" b="1" dirty="0" smtClean="0">
                <a:hlinkClick r:id="rId3" action="ppaction://hlinksldjump"/>
              </a:rPr>
              <a:t>What </a:t>
            </a:r>
            <a:r>
              <a:rPr lang="en-US" b="1" dirty="0" smtClean="0">
                <a:hlinkClick r:id="rId3" action="ppaction://hlinksldjump"/>
              </a:rPr>
              <a:t>with</a:t>
            </a:r>
            <a:r>
              <a:rPr lang="en-US" b="1" dirty="0" smtClean="0"/>
              <a:t> playing tennis together and sharing bedrooms until I was 15, Serena and I have always been close. </a:t>
            </a:r>
          </a:p>
          <a:p>
            <a:pPr algn="just" eaLnBrk="1" hangingPunct="1">
              <a:lnSpc>
                <a:spcPct val="100000"/>
              </a:lnSpc>
              <a:buFont typeface="Wingdings" pitchFamily="2" charset="2"/>
              <a:buChar char="Ø"/>
              <a:defRPr/>
            </a:pPr>
            <a:r>
              <a:rPr lang="en-US" dirty="0" smtClean="0"/>
              <a:t>Serena </a:t>
            </a:r>
            <a:r>
              <a:rPr lang="en-US" dirty="0" smtClean="0"/>
              <a:t>and Venus have always been close because they played tennis with each other and shared bedrooms until Venus was 15.</a:t>
            </a:r>
          </a:p>
          <a:p>
            <a:pPr algn="just" eaLnBrk="1" hangingPunct="1">
              <a:buNone/>
              <a:defRPr/>
            </a:pP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42370" y="382266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68059" y="3792187"/>
            <a:ext cx="7858287" cy="830997"/>
          </a:xfrm>
          <a:prstGeom prst="rect">
            <a:avLst/>
          </a:prstGeom>
          <a:noFill/>
        </p:spPr>
        <p:txBody>
          <a:bodyPr wrap="square" rtlCol="0">
            <a:spAutoFit/>
          </a:bodyPr>
          <a:lstStyle/>
          <a:p>
            <a:pPr algn="just"/>
            <a:r>
              <a:rPr lang="zh-CN" altLang="en-US" sz="2400" dirty="0" smtClean="0">
                <a:solidFill>
                  <a:srgbClr val="0070C0"/>
                </a:solidFill>
                <a:latin typeface="宋体" pitchFamily="2" charset="-122"/>
              </a:rPr>
              <a:t>在</a:t>
            </a:r>
            <a:r>
              <a:rPr lang="en-US" altLang="zh-CN" sz="2400" dirty="0" smtClean="0">
                <a:solidFill>
                  <a:srgbClr val="0070C0"/>
                </a:solidFill>
                <a:latin typeface="宋体" pitchFamily="2" charset="-122"/>
              </a:rPr>
              <a:t>15</a:t>
            </a:r>
            <a:r>
              <a:rPr lang="zh-CN" altLang="en-US" sz="2400" dirty="0" smtClean="0">
                <a:solidFill>
                  <a:srgbClr val="0070C0"/>
                </a:solidFill>
                <a:latin typeface="宋体" pitchFamily="2" charset="-122"/>
              </a:rPr>
              <a:t>岁以前，我都是和塞雷娜一起打球，还和她睡在同一间卧室里，所以我们一直亲密无间。</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779463"/>
            <a:ext cx="8807450" cy="6065837"/>
          </a:xfrm>
        </p:spPr>
        <p:txBody>
          <a:bodyPr/>
          <a:lstStyle/>
          <a:p>
            <a:pPr algn="just" eaLnBrk="1" hangingPunct="1">
              <a:lnSpc>
                <a:spcPct val="100000"/>
              </a:lnSpc>
              <a:buNone/>
              <a:defRPr/>
            </a:pPr>
            <a:r>
              <a:rPr lang="en-US" b="1" dirty="0" smtClean="0"/>
              <a:t>   Of course, being the baby in the family we’ve always tried not to </a:t>
            </a:r>
            <a:r>
              <a:rPr lang="en-US" b="1" dirty="0" smtClean="0">
                <a:hlinkClick r:id="rId3" action="ppaction://hlinksldjump"/>
              </a:rPr>
              <a:t>spoil</a:t>
            </a:r>
            <a:r>
              <a:rPr lang="en-US" b="1" dirty="0" smtClean="0"/>
              <a:t> her … </a:t>
            </a:r>
          </a:p>
          <a:p>
            <a:pPr algn="just" eaLnBrk="1" hangingPunct="1">
              <a:lnSpc>
                <a:spcPct val="100000"/>
              </a:lnSpc>
              <a:buFont typeface="Wingdings" pitchFamily="2" charset="2"/>
              <a:buChar char="Ø"/>
              <a:defRPr/>
            </a:pPr>
            <a:r>
              <a:rPr lang="en-US" dirty="0" smtClean="0"/>
              <a:t>Because she is the baby in the family, we’ve always tried not to spoil her.</a:t>
            </a:r>
          </a:p>
          <a:p>
            <a:pPr algn="just" eaLnBrk="1" hangingPunct="1">
              <a:lnSpc>
                <a:spcPct val="100000"/>
              </a:lnSpc>
              <a:buFont typeface="Wingdings" pitchFamily="2" charset="2"/>
              <a:buChar char="Ø"/>
              <a:defRPr/>
            </a:pPr>
            <a:r>
              <a:rPr lang="en-US" dirty="0" smtClean="0"/>
              <a:t>This sentence contains a dangling participle (“being the baby in the family”). Although this is common in colloquial English, learners should try to avoid them. Dangling participles can be unintentionally funny or even </a:t>
            </a:r>
            <a:r>
              <a:rPr lang="en-US" spc="-50" dirty="0" smtClean="0"/>
              <a:t>genuinely confusing, and they are, after all, </a:t>
            </a:r>
            <a:r>
              <a:rPr lang="en-US" altLang="zh-CN" spc="-50" dirty="0" smtClean="0"/>
              <a:t>u</a:t>
            </a:r>
            <a:r>
              <a:rPr lang="en-US" spc="-50" dirty="0" smtClean="0"/>
              <a:t>ngrammatical.</a:t>
            </a: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70945" y="5058773"/>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96634" y="5043533"/>
            <a:ext cx="7778045" cy="461665"/>
          </a:xfrm>
          <a:prstGeom prst="rect">
            <a:avLst/>
          </a:prstGeom>
          <a:noFill/>
        </p:spPr>
        <p:txBody>
          <a:bodyPr wrap="square" rtlCol="0">
            <a:spAutoFit/>
          </a:bodyPr>
          <a:lstStyle/>
          <a:p>
            <a:pPr algn="just"/>
            <a:r>
              <a:rPr lang="zh-CN" altLang="en-US" sz="2400" spc="-80" dirty="0" smtClean="0">
                <a:solidFill>
                  <a:srgbClr val="0070C0"/>
                </a:solidFill>
                <a:latin typeface="宋体" pitchFamily="2" charset="-122"/>
              </a:rPr>
              <a:t>她是家中最小的孩子，我们一直尽量不把她给宠坏了</a:t>
            </a:r>
            <a:r>
              <a:rPr lang="en-US" altLang="zh-CN" sz="2400" spc="-80" dirty="0" smtClean="0">
                <a:solidFill>
                  <a:srgbClr val="0070C0"/>
                </a:solidFill>
                <a:latin typeface="+mn-ea"/>
              </a:rPr>
              <a:t>……</a:t>
            </a:r>
            <a:r>
              <a:rPr lang="zh-CN" altLang="en-US" sz="2400" spc="-80" dirty="0" smtClean="0">
                <a:solidFill>
                  <a:srgbClr val="0070C0"/>
                </a:solidFill>
                <a:latin typeface="宋体" pitchFamily="2" charset="-122"/>
              </a:rPr>
              <a:t> </a:t>
            </a:r>
            <a:endParaRPr lang="zh-CN" altLang="en-US" sz="2400" spc="-8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dissolve">
                                      <p:cBhvr>
                                        <p:cTn id="27"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184150" y="1000125"/>
            <a:ext cx="8834438" cy="5692775"/>
          </a:xfrm>
        </p:spPr>
        <p:txBody>
          <a:bodyPr/>
          <a:lstStyle/>
          <a:p>
            <a:pPr algn="just" eaLnBrk="1" hangingPunct="1">
              <a:lnSpc>
                <a:spcPct val="100000"/>
              </a:lnSpc>
              <a:buNone/>
              <a:defRPr/>
            </a:pPr>
            <a:r>
              <a:rPr lang="en-US" b="1" dirty="0" smtClean="0"/>
              <a:t>   … I’ve definitely got that older-sister </a:t>
            </a:r>
            <a:r>
              <a:rPr lang="en-US" b="1" dirty="0" smtClean="0">
                <a:hlinkClick r:id="rId3" action="ppaction://hlinksldjump"/>
              </a:rPr>
              <a:t>syndrome</a:t>
            </a:r>
            <a:r>
              <a:rPr lang="en-US" b="1" dirty="0" smtClean="0"/>
              <a:t> where she’s concerned. </a:t>
            </a:r>
          </a:p>
          <a:p>
            <a:pPr algn="just" eaLnBrk="1" hangingPunct="1">
              <a:lnSpc>
                <a:spcPct val="100000"/>
              </a:lnSpc>
              <a:buFont typeface="Wingdings" pitchFamily="2" charset="2"/>
              <a:buChar char="Ø"/>
              <a:defRPr/>
            </a:pPr>
            <a:r>
              <a:rPr lang="en-US" dirty="0" smtClean="0"/>
              <a:t>In </a:t>
            </a:r>
            <a:r>
              <a:rPr lang="en-US" dirty="0" smtClean="0"/>
              <a:t>the passage, this is a mildly humorous metaphor in a joking style: Venus has older-sister syndrome because she protects and looks after her younger sister Serena.</a:t>
            </a:r>
          </a:p>
          <a:p>
            <a:pPr algn="just" eaLnBrk="1" hangingPunct="1">
              <a:lnSpc>
                <a:spcPct val="100000"/>
              </a:lnSpc>
              <a:buNone/>
              <a:defRPr/>
            </a:pPr>
            <a:r>
              <a:rPr lang="en-US" dirty="0" smtClean="0"/>
              <a:t/>
            </a:r>
            <a:br>
              <a:rPr lang="en-US" dirty="0" smtClean="0"/>
            </a:br>
            <a:endParaRPr lang="zh-CN" altLang="en-US" dirty="0"/>
          </a:p>
        </p:txBody>
      </p:sp>
      <p:pic>
        <p:nvPicPr>
          <p:cNvPr id="14340"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pic>
        <p:nvPicPr>
          <p:cNvPr id="14341" name="图片 9" descr="END"/>
          <p:cNvPicPr>
            <a:picLocks noChangeAspect="1" noChangeArrowheads="1"/>
          </p:cNvPicPr>
          <p:nvPr/>
        </p:nvPicPr>
        <p:blipFill>
          <a:blip r:embed="rId6" cstate="print"/>
          <a:srcRect/>
          <a:stretch>
            <a:fillRect/>
          </a:stretch>
        </p:blipFill>
        <p:spPr bwMode="auto">
          <a:xfrm>
            <a:off x="7163242" y="6272904"/>
            <a:ext cx="474663" cy="225425"/>
          </a:xfrm>
          <a:prstGeom prst="rect">
            <a:avLst/>
          </a:prstGeom>
          <a:noFill/>
          <a:ln w="9525">
            <a:noFill/>
            <a:miter lim="800000"/>
            <a:headEnd/>
            <a:tailEnd/>
          </a:ln>
        </p:spPr>
      </p:pic>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4345" name="图片 1">
            <a:hlinkClick r:id="rId7" action="ppaction://hlinksldjump"/>
          </p:cNvPr>
          <p:cNvPicPr>
            <a:picLocks noChangeAspect="1"/>
          </p:cNvPicPr>
          <p:nvPr/>
        </p:nvPicPr>
        <p:blipFill>
          <a:blip r:embed="rId8" cstate="print"/>
          <a:srcRect/>
          <a:stretch>
            <a:fillRect/>
          </a:stretch>
        </p:blipFill>
        <p:spPr bwMode="auto">
          <a:xfrm>
            <a:off x="8159583" y="6118225"/>
            <a:ext cx="766763" cy="539750"/>
          </a:xfrm>
          <a:prstGeom prst="rect">
            <a:avLst/>
          </a:prstGeom>
          <a:noFill/>
          <a:ln w="9525">
            <a:noFill/>
            <a:miter lim="800000"/>
            <a:headEnd/>
            <a:tailEnd/>
          </a:ln>
        </p:spPr>
      </p:pic>
      <p:sp>
        <p:nvSpPr>
          <p:cNvPr id="8" name="TextBox 7"/>
          <p:cNvSpPr txBox="1"/>
          <p:nvPr/>
        </p:nvSpPr>
        <p:spPr>
          <a:xfrm>
            <a:off x="170945" y="3652307"/>
            <a:ext cx="1286933"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9" name="TextBox 8"/>
          <p:cNvSpPr txBox="1"/>
          <p:nvPr/>
        </p:nvSpPr>
        <p:spPr>
          <a:xfrm>
            <a:off x="1096634" y="3637067"/>
            <a:ext cx="7778045" cy="461665"/>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latin typeface="宋体" pitchFamily="2" charset="-122"/>
              </a:rPr>
              <a:t>我对她确实有那种当姐姐的情结。</a:t>
            </a:r>
            <a:endParaRPr lang="zh-CN" altLang="en-US" sz="2400" dirty="0">
              <a:solidFill>
                <a:srgbClr val="0070C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5369" name="图片 3"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12" name="单圆角矩形 11"/>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Reading and understanding</a:t>
            </a:r>
            <a:endParaRPr lang="zh-CN" altLang="en-US" sz="2800" noProof="1"/>
          </a:p>
        </p:txBody>
      </p:sp>
      <p:sp>
        <p:nvSpPr>
          <p:cNvPr id="13" name="单圆角矩形 12"/>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Dealing with unfamiliar words</a:t>
            </a:r>
            <a:endParaRPr lang="zh-CN" altLang="en-US" sz="2800" noProof="1"/>
          </a:p>
        </p:txBody>
      </p:sp>
      <p:sp>
        <p:nvSpPr>
          <p:cNvPr id="14" name="单圆角矩形 13"/>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7" action="ppaction://hlinksldjump"/>
              </a:rPr>
              <a:t>Reading and interpreting</a:t>
            </a:r>
            <a:endParaRPr lang="zh-CN" altLang="en-US" sz="2800" noProof="1"/>
          </a:p>
        </p:txBody>
      </p:sp>
      <p:sp>
        <p:nvSpPr>
          <p:cNvPr id="15" name="单圆角矩形 14"/>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8" action="ppaction://hlinksldjump"/>
              </a:rPr>
              <a:t>Developing critical thinking</a:t>
            </a:r>
            <a:endParaRPr lang="zh-CN" altLang="en-US" sz="2800" noProof="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a:lnSpc>
                <a:spcPct val="130000"/>
              </a:lnSpc>
              <a:buNone/>
            </a:pPr>
            <a:endParaRPr lang="en-US" altLang="zh-CN" sz="1200" dirty="0" smtClean="0"/>
          </a:p>
          <a:p>
            <a:pPr>
              <a:lnSpc>
                <a:spcPct val="85000"/>
              </a:lnSpc>
              <a:buNone/>
            </a:pPr>
            <a:r>
              <a:rPr lang="en-US" altLang="zh-CN" sz="1800" dirty="0" smtClean="0">
                <a:solidFill>
                  <a:srgbClr val="0070C0"/>
                </a:solidFill>
              </a:rPr>
              <a:t>4</a:t>
            </a:r>
            <a:r>
              <a:rPr lang="en-US" altLang="zh-CN" sz="2500" dirty="0" smtClean="0"/>
              <a:t>  </a:t>
            </a:r>
            <a:r>
              <a:rPr lang="en-US" altLang="zh-CN" sz="2500" spc="-100" dirty="0" smtClean="0"/>
              <a:t>I’d probably say that I’m a little bit more </a:t>
            </a:r>
            <a:r>
              <a:rPr lang="en-US" altLang="zh-CN" sz="2500" spc="-100" dirty="0" smtClean="0">
                <a:hlinkClick r:id="rId7" action="ppaction://hlinksldjump"/>
              </a:rPr>
              <a:t>outgoing</a:t>
            </a:r>
            <a:r>
              <a:rPr lang="en-US" altLang="zh-CN" sz="2500" spc="-100" dirty="0" smtClean="0"/>
              <a:t> than Venus, a little </a:t>
            </a:r>
          </a:p>
          <a:p>
            <a:pPr>
              <a:lnSpc>
                <a:spcPct val="85000"/>
              </a:lnSpc>
              <a:buNone/>
            </a:pPr>
            <a:r>
              <a:rPr lang="en-US" altLang="zh-CN" sz="2500" spc="-30" dirty="0" smtClean="0"/>
              <a:t>bit more prepared to </a:t>
            </a:r>
            <a:r>
              <a:rPr lang="en-US" altLang="zh-CN" sz="2500" spc="-30" dirty="0" smtClean="0">
                <a:hlinkClick r:id="rId8" action="ppaction://hlinksldjump"/>
              </a:rPr>
              <a:t>take risks</a:t>
            </a:r>
            <a:r>
              <a:rPr lang="en-US" altLang="zh-CN" sz="2500" spc="-30" dirty="0" smtClean="0"/>
              <a:t>. I'll probably be the one to try things </a:t>
            </a:r>
          </a:p>
          <a:p>
            <a:pPr>
              <a:lnSpc>
                <a:spcPct val="85000"/>
              </a:lnSpc>
              <a:buNone/>
            </a:pPr>
            <a:r>
              <a:rPr lang="en-US" altLang="zh-CN" sz="2500" dirty="0" smtClean="0"/>
              <a:t>out. But </a:t>
            </a:r>
            <a:r>
              <a:rPr lang="en-US" altLang="zh-CN" sz="2500" dirty="0" smtClean="0">
                <a:hlinkClick r:id="rId9" action="ppaction://hlinksldjump"/>
              </a:rPr>
              <a:t>on the other hand </a:t>
            </a:r>
            <a:r>
              <a:rPr lang="en-US" altLang="zh-CN" sz="2500" dirty="0" smtClean="0"/>
              <a:t>I’m more private, more likely to </a:t>
            </a:r>
            <a:r>
              <a:rPr lang="en-US" altLang="zh-CN" sz="2500" dirty="0" smtClean="0">
                <a:hlinkClick r:id="rId10" action="ppaction://hlinksldjump"/>
              </a:rPr>
              <a:t>store</a:t>
            </a:r>
          </a:p>
          <a:p>
            <a:pPr>
              <a:lnSpc>
                <a:spcPct val="85000"/>
              </a:lnSpc>
              <a:buNone/>
            </a:pPr>
            <a:r>
              <a:rPr lang="en-US" altLang="zh-CN" sz="2500" spc="-20" dirty="0" smtClean="0">
                <a:hlinkClick r:id="rId10" action="ppaction://hlinksldjump"/>
              </a:rPr>
              <a:t>things up</a:t>
            </a:r>
            <a:r>
              <a:rPr lang="en-US" altLang="zh-CN" sz="2500" spc="-20" dirty="0" smtClean="0"/>
              <a:t> inside, </a:t>
            </a:r>
            <a:r>
              <a:rPr lang="en-US" altLang="zh-CN" sz="2500" spc="-20" dirty="0" smtClean="0">
                <a:hlinkClick r:id="rId11" action="ppaction://hlinksldjump"/>
              </a:rPr>
              <a:t>whereas Venus is more outspoken, more likely to</a:t>
            </a:r>
          </a:p>
          <a:p>
            <a:pPr>
              <a:lnSpc>
                <a:spcPct val="85000"/>
              </a:lnSpc>
              <a:buNone/>
            </a:pPr>
            <a:r>
              <a:rPr lang="en-US" altLang="zh-CN" sz="2500" spc="-100" dirty="0" smtClean="0">
                <a:hlinkClick r:id="rId11" action="ppaction://hlinksldjump"/>
              </a:rPr>
              <a:t>tell it how it is. </a:t>
            </a:r>
            <a:r>
              <a:rPr lang="en-US" altLang="zh-CN" sz="2500" spc="-100" dirty="0" smtClean="0"/>
              <a:t>If we had a </a:t>
            </a:r>
            <a:r>
              <a:rPr lang="en-US" altLang="zh-CN" sz="2500" spc="-100" dirty="0" smtClean="0">
                <a:hlinkClick r:id="rId12" action="ppaction://hlinksldjump"/>
              </a:rPr>
              <a:t>squabble</a:t>
            </a:r>
            <a:r>
              <a:rPr lang="en-US" altLang="zh-CN" sz="2500" spc="-100" dirty="0" smtClean="0"/>
              <a:t> – not that we do, really – she’d be</a:t>
            </a:r>
          </a:p>
          <a:p>
            <a:pPr>
              <a:lnSpc>
                <a:spcPct val="85000"/>
              </a:lnSpc>
              <a:buNone/>
            </a:pPr>
            <a:r>
              <a:rPr lang="en-US" altLang="zh-CN" sz="2500" spc="-60" dirty="0" smtClean="0"/>
              <a:t>more likely to </a:t>
            </a:r>
            <a:r>
              <a:rPr lang="en-US" altLang="zh-CN" sz="2500" spc="-60" dirty="0" smtClean="0">
                <a:hlinkClick r:id="rId13" action="ppaction://hlinksldjump"/>
              </a:rPr>
              <a:t>get things off her chest</a:t>
            </a:r>
            <a:r>
              <a:rPr lang="en-US" altLang="zh-CN" sz="2500" spc="-60" dirty="0" smtClean="0"/>
              <a:t>, </a:t>
            </a:r>
            <a:r>
              <a:rPr lang="en-US" altLang="zh-CN" sz="2500" spc="-60" dirty="0" smtClean="0">
                <a:hlinkClick r:id="rId14" action="ppaction://hlinksldjump"/>
              </a:rPr>
              <a:t>for sure</a:t>
            </a:r>
            <a:r>
              <a:rPr lang="en-US" altLang="zh-CN" sz="2500" spc="-60" dirty="0" smtClean="0"/>
              <a:t>. But she doesn’t even </a:t>
            </a:r>
          </a:p>
          <a:p>
            <a:pPr>
              <a:lnSpc>
                <a:spcPct val="85000"/>
              </a:lnSpc>
              <a:buNone/>
            </a:pPr>
            <a:r>
              <a:rPr lang="en-US" altLang="zh-CN" sz="2500" spc="-100" dirty="0" smtClean="0"/>
              <a:t>need to open her mouth: I can tell what kind of </a:t>
            </a:r>
            <a:r>
              <a:rPr lang="en-US" altLang="zh-CN" sz="2500" spc="-100" dirty="0" smtClean="0">
                <a:hlinkClick r:id="rId15" action="ppaction://hlinksldjump"/>
              </a:rPr>
              <a:t>mood</a:t>
            </a:r>
            <a:r>
              <a:rPr lang="en-US" altLang="zh-CN" sz="2500" spc="-100" dirty="0" smtClean="0"/>
              <a:t> she’s in. And I’m </a:t>
            </a:r>
          </a:p>
          <a:p>
            <a:pPr>
              <a:lnSpc>
                <a:spcPct val="85000"/>
              </a:lnSpc>
              <a:buNone/>
            </a:pPr>
            <a:r>
              <a:rPr lang="en-US" altLang="zh-CN" sz="2500" spc="-70" dirty="0" smtClean="0"/>
              <a:t>sure she’d say the same about me. Although she’s only slightly older </a:t>
            </a:r>
          </a:p>
          <a:p>
            <a:pPr>
              <a:lnSpc>
                <a:spcPct val="85000"/>
              </a:lnSpc>
              <a:buNone/>
            </a:pPr>
            <a:r>
              <a:rPr lang="en-US" altLang="zh-CN" sz="2500" spc="-20" dirty="0" smtClean="0"/>
              <a:t>than me, Venus has always been the </a:t>
            </a:r>
            <a:r>
              <a:rPr lang="en-US" altLang="zh-CN" sz="2500" spc="-20" dirty="0" smtClean="0">
                <a:hlinkClick r:id="rId16" action="ppaction://hlinksldjump"/>
              </a:rPr>
              <a:t>protective</a:t>
            </a:r>
            <a:r>
              <a:rPr lang="en-US" altLang="zh-CN" sz="2500" spc="-20" dirty="0" smtClean="0"/>
              <a:t> older sister. In fact,</a:t>
            </a:r>
          </a:p>
          <a:p>
            <a:pPr>
              <a:lnSpc>
                <a:spcPct val="85000"/>
              </a:lnSpc>
              <a:buNone/>
            </a:pPr>
            <a:r>
              <a:rPr lang="en-US" altLang="zh-CN" sz="2500" spc="-60" dirty="0" smtClean="0"/>
              <a:t>she’s not only like that with me, but with her older sisters too! I guess </a:t>
            </a:r>
          </a:p>
          <a:p>
            <a:pPr>
              <a:lnSpc>
                <a:spcPct val="85000"/>
              </a:lnSpc>
              <a:buNone/>
            </a:pPr>
            <a:r>
              <a:rPr lang="en-US" altLang="zh-CN" sz="2500" dirty="0" smtClean="0"/>
              <a:t>it's just in her nature to think like that.</a:t>
            </a:r>
            <a:endParaRPr lang="zh-CN" altLang="en-US" sz="2500" dirty="0"/>
          </a:p>
        </p:txBody>
      </p:sp>
      <p:pic>
        <p:nvPicPr>
          <p:cNvPr id="6152" name="图片 8" descr="音频">
            <a:hlinkClick r:id="rId17" action="ppaction://hlinkfile"/>
          </p:cNvPr>
          <p:cNvPicPr>
            <a:picLocks noChangeAspect="1" noChangeArrowheads="1"/>
          </p:cNvPicPr>
          <p:nvPr/>
        </p:nvPicPr>
        <p:blipFill>
          <a:blip r:embed="rId18" cstate="print"/>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9" action="ppaction://hlinksldjump"/>
          </p:cNvPr>
          <p:cNvPicPr>
            <a:picLocks noChangeAspect="1"/>
          </p:cNvPicPr>
          <p:nvPr/>
        </p:nvPicPr>
        <p:blipFill>
          <a:blip r:embed="rId20" cstate="print"/>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85000"/>
              </a:lnSpc>
              <a:buNone/>
              <a:defRPr/>
            </a:pPr>
            <a:r>
              <a:rPr lang="en-US" b="1" dirty="0" smtClean="0">
                <a:solidFill>
                  <a:srgbClr val="FF0000"/>
                </a:solidFill>
              </a:rPr>
              <a:t>Reading and understanding</a:t>
            </a:r>
          </a:p>
          <a:p>
            <a:pPr eaLnBrk="1" hangingPunct="1">
              <a:lnSpc>
                <a:spcPct val="85000"/>
              </a:lnSpc>
              <a:buNone/>
              <a:defRPr/>
            </a:pPr>
            <a:r>
              <a:rPr lang="en-US" b="1" dirty="0" smtClean="0"/>
              <a:t>3 Choose the best way to complete the sentences.</a:t>
            </a:r>
          </a:p>
          <a:p>
            <a:pPr eaLnBrk="1" hangingPunct="1">
              <a:lnSpc>
                <a:spcPct val="85000"/>
              </a:lnSpc>
              <a:buNone/>
              <a:defRPr/>
            </a:pPr>
            <a:r>
              <a:rPr lang="en-US" dirty="0" smtClean="0"/>
              <a:t>1 Serena is _________.</a:t>
            </a:r>
          </a:p>
          <a:p>
            <a:pPr indent="-142875" eaLnBrk="1" hangingPunct="1">
              <a:lnSpc>
                <a:spcPct val="85000"/>
              </a:lnSpc>
              <a:buNone/>
              <a:defRPr/>
            </a:pPr>
            <a:r>
              <a:rPr lang="en-US" dirty="0" smtClean="0"/>
              <a:t>  (a) the same age as Venus</a:t>
            </a:r>
          </a:p>
          <a:p>
            <a:pPr indent="-142875" eaLnBrk="1" hangingPunct="1">
              <a:lnSpc>
                <a:spcPct val="85000"/>
              </a:lnSpc>
              <a:buNone/>
              <a:defRPr/>
            </a:pPr>
            <a:r>
              <a:rPr lang="en-US" dirty="0" smtClean="0"/>
              <a:t>  (b) a little older than Venus</a:t>
            </a:r>
          </a:p>
          <a:p>
            <a:pPr indent="-142875" eaLnBrk="1" hangingPunct="1">
              <a:lnSpc>
                <a:spcPct val="85000"/>
              </a:lnSpc>
              <a:buNone/>
              <a:defRPr/>
            </a:pPr>
            <a:r>
              <a:rPr lang="en-US" dirty="0" smtClean="0"/>
              <a:t>  (c) younger than Venus</a:t>
            </a:r>
          </a:p>
          <a:p>
            <a:pPr indent="-142875" eaLnBrk="1" hangingPunct="1">
              <a:lnSpc>
                <a:spcPct val="85000"/>
              </a:lnSpc>
              <a:buNone/>
              <a:defRPr/>
            </a:pPr>
            <a:r>
              <a:rPr lang="en-US" dirty="0" smtClean="0"/>
              <a:t>  (d) a lot older than Venus</a:t>
            </a:r>
          </a:p>
          <a:p>
            <a:pPr eaLnBrk="1" hangingPunct="1">
              <a:lnSpc>
                <a:spcPct val="85000"/>
              </a:lnSpc>
              <a:buNone/>
              <a:defRPr/>
            </a:pPr>
            <a:r>
              <a:rPr lang="en-US" dirty="0" smtClean="0"/>
              <a:t>2 Whatever she does, Serena wants to _______.</a:t>
            </a:r>
          </a:p>
          <a:p>
            <a:pPr indent="38100" eaLnBrk="1" hangingPunct="1">
              <a:lnSpc>
                <a:spcPct val="85000"/>
              </a:lnSpc>
              <a:buNone/>
              <a:defRPr/>
            </a:pPr>
            <a:r>
              <a:rPr lang="en-US" dirty="0" smtClean="0"/>
              <a:t>(a) do her best</a:t>
            </a:r>
          </a:p>
          <a:p>
            <a:pPr indent="38100" eaLnBrk="1" hangingPunct="1">
              <a:lnSpc>
                <a:spcPct val="85000"/>
              </a:lnSpc>
              <a:buNone/>
              <a:defRPr/>
            </a:pPr>
            <a:r>
              <a:rPr lang="en-US" dirty="0" smtClean="0"/>
              <a:t>(b) do better than Venus</a:t>
            </a:r>
          </a:p>
          <a:p>
            <a:pPr indent="38100" eaLnBrk="1" hangingPunct="1">
              <a:lnSpc>
                <a:spcPct val="85000"/>
              </a:lnSpc>
              <a:buNone/>
              <a:defRPr/>
            </a:pPr>
            <a:r>
              <a:rPr lang="en-US" dirty="0" smtClean="0"/>
              <a:t>(c) please her parents</a:t>
            </a:r>
          </a:p>
          <a:p>
            <a:pPr indent="38100" eaLnBrk="1" hangingPunct="1">
              <a:lnSpc>
                <a:spcPct val="85000"/>
              </a:lnSpc>
              <a:buNone/>
              <a:defRPr/>
            </a:pPr>
            <a:r>
              <a:rPr lang="en-US" dirty="0" smtClean="0"/>
              <a:t>(d) earn money</a:t>
            </a:r>
          </a:p>
          <a:p>
            <a:pPr eaLnBrk="1" hangingPunct="1">
              <a:lnSpc>
                <a:spcPct val="100000"/>
              </a:lnSpc>
              <a:buNone/>
              <a:defRPr/>
            </a:pPr>
            <a:endParaRPr lang="en-US" dirty="0" smtClean="0"/>
          </a:p>
          <a:p>
            <a:pPr eaLnBrk="1" hangingPunct="1">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5" end="5"/>
                                            </p:txEl>
                                          </p:spTgt>
                                        </p:tgtEl>
                                        <p:attrNameLst>
                                          <p:attrName>style.color</p:attrName>
                                        </p:attrNameLst>
                                      </p:cBhvr>
                                      <p:to>
                                        <a:srgbClr val="0033CC"/>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0">
                                            <p:txEl>
                                              <p:pRg st="8" end="8"/>
                                            </p:txEl>
                                          </p:spTgt>
                                        </p:tgtEl>
                                        <p:attrNameLst>
                                          <p:attrName>style.color</p:attrName>
                                        </p:attrNameLst>
                                      </p:cBhvr>
                                      <p:to>
                                        <a:srgbClr val="0033CC"/>
                                      </p:to>
                                    </p:animClr>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dissolve">
                                      <p:cBhvr>
                                        <p:cTn id="15"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buNone/>
              <a:defRPr/>
            </a:pPr>
            <a:r>
              <a:rPr lang="en-US" dirty="0" smtClean="0"/>
              <a:t>3 Serena was encouraged to do well by ________.</a:t>
            </a:r>
          </a:p>
          <a:p>
            <a:pPr indent="38100" eaLnBrk="1" hangingPunct="1">
              <a:buNone/>
              <a:defRPr/>
            </a:pPr>
            <a:r>
              <a:rPr lang="en-US" dirty="0" smtClean="0"/>
              <a:t>(a) her father</a:t>
            </a:r>
          </a:p>
          <a:p>
            <a:pPr indent="38100" eaLnBrk="1" hangingPunct="1">
              <a:buNone/>
              <a:defRPr/>
            </a:pPr>
            <a:r>
              <a:rPr lang="en-US" dirty="0" smtClean="0"/>
              <a:t>(b) her mother</a:t>
            </a:r>
          </a:p>
          <a:p>
            <a:pPr indent="38100" eaLnBrk="1" hangingPunct="1">
              <a:buNone/>
              <a:defRPr/>
            </a:pPr>
            <a:r>
              <a:rPr lang="en-US" dirty="0" smtClean="0"/>
              <a:t>(c) the whole family</a:t>
            </a:r>
          </a:p>
          <a:p>
            <a:pPr indent="38100" eaLnBrk="1" hangingPunct="1">
              <a:buNone/>
              <a:defRPr/>
            </a:pPr>
            <a:r>
              <a:rPr lang="en-US" dirty="0" smtClean="0"/>
              <a:t>(d) both her parents</a:t>
            </a:r>
          </a:p>
          <a:p>
            <a:pPr indent="38100" eaLnBrk="1" hangingPunct="1">
              <a:buNone/>
              <a:defRPr/>
            </a:pPr>
            <a:endParaRPr lang="en-US" dirty="0" smtClean="0"/>
          </a:p>
          <a:p>
            <a:pPr indent="-228600" eaLnBrk="1" hangingPunct="1">
              <a:buNone/>
              <a:defRPr/>
            </a:pPr>
            <a:r>
              <a:rPr lang="en-US" dirty="0" smtClean="0"/>
              <a:t>4 When they were growing up, the Williams sisters ______.</a:t>
            </a:r>
          </a:p>
          <a:p>
            <a:pPr marL="514350" indent="-247650" eaLnBrk="1" hangingPunct="1">
              <a:buNone/>
              <a:defRPr/>
            </a:pPr>
            <a:r>
              <a:rPr lang="en-US" dirty="0" smtClean="0"/>
              <a:t>(a) didn’t have any money</a:t>
            </a:r>
          </a:p>
          <a:p>
            <a:pPr marL="514350" indent="-247650" eaLnBrk="1" hangingPunct="1">
              <a:buNone/>
              <a:defRPr/>
            </a:pPr>
            <a:r>
              <a:rPr lang="en-US" dirty="0" smtClean="0"/>
              <a:t>(b) had to work hard for their success</a:t>
            </a:r>
          </a:p>
          <a:p>
            <a:pPr marL="514350" indent="-247650" eaLnBrk="1" hangingPunct="1">
              <a:buNone/>
              <a:defRPr/>
            </a:pPr>
            <a:r>
              <a:rPr lang="en-US" dirty="0" smtClean="0"/>
              <a:t>(c) earned a lot of money from their jobs</a:t>
            </a:r>
          </a:p>
          <a:p>
            <a:pPr marL="514350" indent="-247650" eaLnBrk="1" hangingPunct="1">
              <a:buNone/>
              <a:defRPr/>
            </a:pPr>
            <a:r>
              <a:rPr lang="en-US" dirty="0" smtClean="0"/>
              <a:t>(d) didn’t need to worry about money</a:t>
            </a:r>
            <a:br>
              <a:rPr lang="en-US" dirty="0" smtClean="0"/>
            </a:b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rgbClr val="0033CC"/>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0">
                                            <p:txEl>
                                              <p:pRg st="8" end="8"/>
                                            </p:txEl>
                                          </p:spTgt>
                                        </p:tgtEl>
                                        <p:attrNameLst>
                                          <p:attrName>style.color</p:attrName>
                                        </p:attrNameLst>
                                      </p:cBhvr>
                                      <p:to>
                                        <a:srgbClr val="0033CC"/>
                                      </p:to>
                                    </p:animClr>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dissolve">
                                      <p:cBhvr>
                                        <p:cTn id="15"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buNone/>
              <a:defRPr/>
            </a:pPr>
            <a:r>
              <a:rPr lang="en-US" dirty="0" smtClean="0"/>
              <a:t>5 Venus is different from Serena because Venus______.</a:t>
            </a:r>
          </a:p>
          <a:p>
            <a:pPr indent="38100" eaLnBrk="1" hangingPunct="1">
              <a:buNone/>
              <a:defRPr/>
            </a:pPr>
            <a:r>
              <a:rPr lang="en-US" dirty="0" smtClean="0"/>
              <a:t>(a) is quieter</a:t>
            </a:r>
          </a:p>
          <a:p>
            <a:pPr indent="38100" eaLnBrk="1" hangingPunct="1">
              <a:buNone/>
              <a:defRPr/>
            </a:pPr>
            <a:r>
              <a:rPr lang="en-US" dirty="0" smtClean="0"/>
              <a:t>(b) has a stronger sense of </a:t>
            </a:r>
            <a:r>
              <a:rPr lang="en-US" dirty="0" err="1" smtClean="0"/>
              <a:t>humour</a:t>
            </a:r>
            <a:endParaRPr lang="en-US" dirty="0" smtClean="0"/>
          </a:p>
          <a:p>
            <a:pPr indent="38100" eaLnBrk="1" hangingPunct="1">
              <a:buNone/>
              <a:defRPr/>
            </a:pPr>
            <a:r>
              <a:rPr lang="en-US" dirty="0" smtClean="0"/>
              <a:t>(c) is more private</a:t>
            </a:r>
          </a:p>
          <a:p>
            <a:pPr indent="38100" eaLnBrk="1" hangingPunct="1">
              <a:buNone/>
              <a:defRPr/>
            </a:pPr>
            <a:r>
              <a:rPr lang="en-US" dirty="0" smtClean="0"/>
              <a:t>(d) says what she thinks</a:t>
            </a:r>
          </a:p>
          <a:p>
            <a:pPr eaLnBrk="1" hangingPunct="1">
              <a:buNone/>
              <a:defRPr/>
            </a:pPr>
            <a:endParaRPr lang="en-US" dirty="0" smtClean="0"/>
          </a:p>
          <a:p>
            <a:pPr eaLnBrk="1" hangingPunct="1">
              <a:buNone/>
              <a:defRPr/>
            </a:pPr>
            <a:r>
              <a:rPr lang="en-US" dirty="0" smtClean="0"/>
              <a:t>6 The two sisters .</a:t>
            </a:r>
          </a:p>
          <a:p>
            <a:pPr indent="38100" eaLnBrk="1" hangingPunct="1">
              <a:buNone/>
              <a:defRPr/>
            </a:pPr>
            <a:r>
              <a:rPr lang="en-US" dirty="0" smtClean="0"/>
              <a:t>(a) don’t get on with each other</a:t>
            </a:r>
          </a:p>
          <a:p>
            <a:pPr indent="38100" eaLnBrk="1" hangingPunct="1">
              <a:buNone/>
              <a:defRPr/>
            </a:pPr>
            <a:r>
              <a:rPr lang="en-US" dirty="0" smtClean="0"/>
              <a:t>(b) are exactly like each other</a:t>
            </a:r>
          </a:p>
          <a:p>
            <a:pPr indent="38100" eaLnBrk="1" hangingPunct="1">
              <a:buNone/>
              <a:defRPr/>
            </a:pPr>
            <a:r>
              <a:rPr lang="en-US" dirty="0" smtClean="0"/>
              <a:t>(c) get on with each other almost all the time</a:t>
            </a:r>
          </a:p>
          <a:p>
            <a:pPr indent="38100" eaLnBrk="1" hangingPunct="1">
              <a:buNone/>
              <a:defRPr/>
            </a:pPr>
            <a:r>
              <a:rPr lang="en-US" dirty="0" smtClean="0"/>
              <a:t>(d) look after each other</a:t>
            </a:r>
            <a:br>
              <a:rPr lang="en-US" dirty="0" smtClean="0"/>
            </a:br>
            <a:endParaRPr lang="en-US" altLang="zh-CN" dirty="0" smtClean="0"/>
          </a:p>
          <a:p>
            <a:pPr lvl="2" eaLnBrk="1" hangingPunct="1">
              <a:buFont typeface="Arial" panose="020B0604020202020204" pitchFamily="34" charset="0"/>
              <a:buChar char="•"/>
              <a:defRPr/>
            </a:pPr>
            <a:endParaRPr lang="zh-CN" altLang="en-US" dirty="0"/>
          </a:p>
        </p:txBody>
      </p:sp>
      <p:pic>
        <p:nvPicPr>
          <p:cNvPr id="16388" name="图片 6" descr="Home">
            <a:hlinkClick r:id="rId3" action="ppaction://hlinksldjump"/>
          </p:cNvPr>
          <p:cNvPicPr>
            <a:picLocks noChangeAspect="1" noChangeArrowheads="1"/>
          </p:cNvPicPr>
          <p:nvPr/>
        </p:nvPicPr>
        <p:blipFill>
          <a:blip r:embed="rId4"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cstate="print"/>
          <a:srcRect/>
          <a:stretch>
            <a:fillRect/>
          </a:stretch>
        </p:blipFill>
        <p:spPr bwMode="auto">
          <a:xfrm>
            <a:off x="7656513" y="47625"/>
            <a:ext cx="558800" cy="393700"/>
          </a:xfrm>
          <a:prstGeom prst="rect">
            <a:avLst/>
          </a:prstGeom>
          <a:noFill/>
          <a:ln w="9525">
            <a:noFill/>
            <a:miter lim="800000"/>
            <a:headEnd/>
            <a:tailEnd/>
          </a:ln>
        </p:spPr>
      </p:pic>
      <p:pic>
        <p:nvPicPr>
          <p:cNvPr id="8" name="图片 2" descr="END"/>
          <p:cNvPicPr>
            <a:picLocks noChangeAspect="1" noChangeArrowheads="1"/>
          </p:cNvPicPr>
          <p:nvPr/>
        </p:nvPicPr>
        <p:blipFill>
          <a:blip r:embed="rId7"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rgbClr val="0033CC"/>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0">
                                            <p:txEl>
                                              <p:pRg st="9" end="9"/>
                                            </p:txEl>
                                          </p:spTgt>
                                        </p:tgtEl>
                                        <p:attrNameLst>
                                          <p:attrName>style.color</p:attrName>
                                        </p:attrNameLst>
                                      </p:cBhvr>
                                      <p:to>
                                        <a:srgbClr val="0033CC"/>
                                      </p:to>
                                    </p:animClr>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buNone/>
              <a:defRPr/>
            </a:pPr>
            <a:r>
              <a:rPr lang="en-US" b="1" dirty="0" smtClean="0">
                <a:solidFill>
                  <a:srgbClr val="FF0000"/>
                </a:solidFill>
              </a:rPr>
              <a:t>Dealing with unfamiliar words</a:t>
            </a:r>
          </a:p>
          <a:p>
            <a:pPr eaLnBrk="1" hangingPunct="1">
              <a:buNone/>
              <a:defRPr/>
            </a:pPr>
            <a:endParaRPr lang="en-US" b="1" dirty="0" smtClean="0"/>
          </a:p>
          <a:p>
            <a:pPr algn="just" eaLnBrk="1" hangingPunct="1">
              <a:buNone/>
              <a:defRPr/>
            </a:pPr>
            <a:r>
              <a:rPr lang="en-US" b="1" dirty="0" smtClean="0"/>
              <a:t>4 </a:t>
            </a:r>
            <a:r>
              <a:rPr lang="en-US" b="1" dirty="0" smtClean="0">
                <a:hlinkClick r:id="rId3" action="ppaction://hlinksldjump"/>
              </a:rPr>
              <a:t>Replace the underlined words with the correct form of the words below.</a:t>
            </a:r>
            <a:endParaRPr lang="en-US" b="1" dirty="0" smtClean="0"/>
          </a:p>
          <a:p>
            <a:pPr algn="just" eaLnBrk="1" hangingPunct="1">
              <a:buNone/>
              <a:defRPr/>
            </a:pPr>
            <a:r>
              <a:rPr lang="en-US" b="1" dirty="0" smtClean="0"/>
              <a:t>5 </a:t>
            </a:r>
            <a:r>
              <a:rPr lang="en-US" b="1" dirty="0" smtClean="0">
                <a:hlinkClick r:id="rId4" action="ppaction://hlinksldjump"/>
              </a:rPr>
              <a:t>Complete the sentences with the correct form of the words in Activity 4.</a:t>
            </a:r>
            <a:endParaRPr lang="en-US" b="1" dirty="0" smtClean="0"/>
          </a:p>
          <a:p>
            <a:pPr lvl="0" eaLnBrk="1" hangingPunct="1">
              <a:buNone/>
              <a:defRPr/>
            </a:pPr>
            <a:r>
              <a:rPr lang="en-US" b="1" dirty="0" smtClean="0"/>
              <a:t>6 </a:t>
            </a:r>
            <a:r>
              <a:rPr lang="en-US" b="1" dirty="0" smtClean="0">
                <a:hlinkClick r:id="rId5" action="ppaction://hlinksldjump"/>
              </a:rPr>
              <a:t>Answer the questions about the words and expressions.</a:t>
            </a:r>
            <a:endParaRPr lang="en-US" b="1" dirty="0" smtClean="0"/>
          </a:p>
          <a:p>
            <a:pPr eaLnBrk="1" hangingPunct="1">
              <a:buNone/>
              <a:defRPr/>
            </a:pPr>
            <a:r>
              <a:rPr lang="en-US" dirty="0" smtClean="0"/>
              <a:t/>
            </a:r>
            <a:br>
              <a:rPr lang="en-US" dirty="0" smtClean="0"/>
            </a:br>
            <a:endParaRPr lang="zh-CN" altLang="en-US" dirty="0"/>
          </a:p>
        </p:txBody>
      </p:sp>
      <p:pic>
        <p:nvPicPr>
          <p:cNvPr id="16388" name="图片 6" descr="Home">
            <a:hlinkClick r:id="rId6" action="ppaction://hlinksldjump"/>
          </p:cNvPr>
          <p:cNvPicPr>
            <a:picLocks noChangeAspect="1" noChangeArrowheads="1"/>
          </p:cNvPicPr>
          <p:nvPr/>
        </p:nvPicPr>
        <p:blipFill>
          <a:blip r:embed="rId7"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8" action="ppaction://hlinksldjump"/>
          </p:cNvPr>
          <p:cNvPicPr>
            <a:picLocks noChangeAspect="1" noChangeArrowheads="1"/>
          </p:cNvPicPr>
          <p:nvPr/>
        </p:nvPicPr>
        <p:blipFill>
          <a:blip r:embed="rId9" cstate="print"/>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dirty="0" smtClean="0"/>
              <a:t>4 Replace the underlined words with the correct form of the words below.</a:t>
            </a:r>
          </a:p>
          <a:p>
            <a:pPr algn="ctr" eaLnBrk="1" hangingPunct="1">
              <a:buNone/>
              <a:defRPr/>
            </a:pPr>
            <a:r>
              <a:rPr lang="en-US" dirty="0" smtClean="0">
                <a:solidFill>
                  <a:srgbClr val="FF0000"/>
                </a:solidFill>
              </a:rPr>
              <a:t>distraction 	   innate	legend 	mood </a:t>
            </a:r>
          </a:p>
          <a:p>
            <a:pPr algn="ctr" eaLnBrk="1" hangingPunct="1">
              <a:buNone/>
              <a:defRPr/>
            </a:pPr>
            <a:r>
              <a:rPr lang="en-US" dirty="0" smtClean="0">
                <a:solidFill>
                  <a:srgbClr val="FF0000"/>
                </a:solidFill>
              </a:rPr>
              <a:t>outgoing	 perfectionist 	protective 	spoil</a:t>
            </a:r>
          </a:p>
          <a:p>
            <a:pPr algn="just" eaLnBrk="1" hangingPunct="1">
              <a:buNone/>
              <a:defRPr/>
            </a:pPr>
            <a:endParaRPr lang="en-US" dirty="0" smtClean="0"/>
          </a:p>
          <a:p>
            <a:pPr algn="just" eaLnBrk="1" hangingPunct="1">
              <a:buNone/>
              <a:defRPr/>
            </a:pPr>
            <a:r>
              <a:rPr lang="en-US" dirty="0" smtClean="0"/>
              <a:t>1 She is a </a:t>
            </a:r>
            <a:r>
              <a:rPr lang="en-US" u="sng" dirty="0" smtClean="0"/>
              <a:t>person who wants to do things perfectly</a:t>
            </a:r>
            <a:r>
              <a:rPr lang="en-US" dirty="0" smtClean="0"/>
              <a:t>.</a:t>
            </a:r>
          </a:p>
          <a:p>
            <a:pPr algn="just" eaLnBrk="1" hangingPunct="1">
              <a:buNone/>
              <a:defRPr/>
            </a:pPr>
            <a:r>
              <a:rPr lang="en-US" dirty="0" smtClean="0"/>
              <a:t>   </a:t>
            </a:r>
            <a:r>
              <a:rPr lang="en-US" dirty="0" smtClean="0">
                <a:solidFill>
                  <a:srgbClr val="FF0000"/>
                </a:solidFill>
              </a:rPr>
              <a:t>perfectionist</a:t>
            </a:r>
            <a:endParaRPr lang="en-US" dirty="0" smtClean="0"/>
          </a:p>
          <a:p>
            <a:pPr algn="just" eaLnBrk="1" hangingPunct="1">
              <a:buNone/>
              <a:defRPr/>
            </a:pPr>
            <a:r>
              <a:rPr lang="en-US" dirty="0" smtClean="0"/>
              <a:t>2 Venus and Serena’s talent is </a:t>
            </a:r>
            <a:r>
              <a:rPr lang="en-US" u="sng" dirty="0" smtClean="0"/>
              <a:t>something they were born with</a:t>
            </a:r>
            <a:r>
              <a:rPr lang="en-US" dirty="0" smtClean="0"/>
              <a:t>, but they have also worked very hard to be successful.</a:t>
            </a:r>
          </a:p>
          <a:p>
            <a:pPr algn="just" eaLnBrk="1" hangingPunct="1">
              <a:buNone/>
              <a:defRPr/>
            </a:pPr>
            <a:r>
              <a:rPr lang="en-US" dirty="0" smtClean="0"/>
              <a:t>   </a:t>
            </a:r>
            <a:r>
              <a:rPr lang="en-US" dirty="0" smtClean="0">
                <a:solidFill>
                  <a:srgbClr val="FF0000"/>
                </a:solidFill>
              </a:rPr>
              <a:t>innate</a:t>
            </a:r>
          </a:p>
          <a:p>
            <a:pPr algn="just" eaLnBrk="1" hangingPunct="1">
              <a:buNone/>
              <a:defRPr/>
            </a:pPr>
            <a:r>
              <a:rPr lang="en-US" dirty="0" smtClean="0"/>
              <a:t/>
            </a:r>
            <a:br>
              <a:rPr lang="en-US" dirty="0" smtClean="0"/>
            </a:br>
            <a:r>
              <a:rPr lang="en-US" dirty="0" smtClean="0"/>
              <a:t>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dissolve">
                                      <p:cBhvr>
                                        <p:cTn id="7" dur="500"/>
                                        <p:tgtEl>
                                          <p:spTgt spid="1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7" end="7"/>
                                            </p:txEl>
                                          </p:spTgt>
                                        </p:tgtEl>
                                        <p:attrNameLst>
                                          <p:attrName>style.visibility</p:attrName>
                                        </p:attrNameLst>
                                      </p:cBhvr>
                                      <p:to>
                                        <p:strVal val="visible"/>
                                      </p:to>
                                    </p:set>
                                    <p:animEffect transition="in" filter="dissolve">
                                      <p:cBhvr>
                                        <p:cTn id="12" dur="500"/>
                                        <p:tgtEl>
                                          <p:spTgt spid="10">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buNone/>
              <a:defRPr/>
            </a:pPr>
            <a:r>
              <a:rPr lang="en-US" dirty="0" smtClean="0">
                <a:solidFill>
                  <a:srgbClr val="FF0000"/>
                </a:solidFill>
              </a:rPr>
              <a:t>distraction 	   innate	legend 	mood </a:t>
            </a:r>
          </a:p>
          <a:p>
            <a:pPr algn="ctr" eaLnBrk="1" hangingPunct="1">
              <a:buNone/>
              <a:defRPr/>
            </a:pPr>
            <a:r>
              <a:rPr lang="en-US" dirty="0" smtClean="0">
                <a:solidFill>
                  <a:srgbClr val="FF0000"/>
                </a:solidFill>
              </a:rPr>
              <a:t>outgoing	 perfectionist 	protective 	spoil</a:t>
            </a:r>
          </a:p>
          <a:p>
            <a:pPr algn="just" eaLnBrk="1" hangingPunct="1">
              <a:buNone/>
              <a:defRPr/>
            </a:pPr>
            <a:r>
              <a:rPr lang="en-US" dirty="0" smtClean="0"/>
              <a:t>3 As a student, he found sport and clubs </a:t>
            </a:r>
            <a:r>
              <a:rPr lang="en-US" u="sng" dirty="0" smtClean="0"/>
              <a:t>prevented</a:t>
            </a:r>
            <a:r>
              <a:rPr lang="en-US" dirty="0" smtClean="0"/>
              <a:t> him from </a:t>
            </a:r>
            <a:r>
              <a:rPr lang="en-US" u="sng" dirty="0" smtClean="0"/>
              <a:t>concentrating on</a:t>
            </a:r>
            <a:r>
              <a:rPr lang="en-US" dirty="0" smtClean="0"/>
              <a:t> his main interest, which was science.</a:t>
            </a:r>
          </a:p>
          <a:p>
            <a:pPr algn="just" eaLnBrk="1" hangingPunct="1">
              <a:buNone/>
              <a:defRPr/>
            </a:pPr>
            <a:r>
              <a:rPr lang="en-US" dirty="0" smtClean="0"/>
              <a:t>   </a:t>
            </a:r>
            <a:r>
              <a:rPr lang="en-US" dirty="0" smtClean="0">
                <a:solidFill>
                  <a:srgbClr val="FF0000"/>
                </a:solidFill>
              </a:rPr>
              <a:t>distracted</a:t>
            </a:r>
          </a:p>
          <a:p>
            <a:pPr algn="just" eaLnBrk="1" hangingPunct="1">
              <a:buNone/>
              <a:defRPr/>
            </a:pPr>
            <a:r>
              <a:rPr lang="en-US" dirty="0" smtClean="0"/>
              <a:t>4 My brother is older than me, and when we were at school, he was very </a:t>
            </a:r>
            <a:r>
              <a:rPr lang="en-US" u="sng" dirty="0" smtClean="0"/>
              <a:t>determined to look after me so I wouldn’t be harmed</a:t>
            </a:r>
            <a:r>
              <a:rPr lang="en-US" dirty="0" smtClean="0"/>
              <a:t>.</a:t>
            </a:r>
          </a:p>
          <a:p>
            <a:pPr algn="just" eaLnBrk="1" hangingPunct="1">
              <a:buNone/>
              <a:defRPr/>
            </a:pPr>
            <a:r>
              <a:rPr lang="en-US" dirty="0" smtClean="0"/>
              <a:t>   </a:t>
            </a:r>
            <a:r>
              <a:rPr lang="en-US" dirty="0" smtClean="0">
                <a:solidFill>
                  <a:srgbClr val="FF0000"/>
                </a:solidFill>
              </a:rPr>
              <a:t>protective</a:t>
            </a:r>
          </a:p>
          <a:p>
            <a:pPr algn="just" eaLnBrk="1" hangingPunct="1">
              <a:buNone/>
              <a:defRPr/>
            </a:pPr>
            <a:r>
              <a:rPr lang="en-US" dirty="0" smtClean="0"/>
              <a:t>5 She is really </a:t>
            </a:r>
            <a:r>
              <a:rPr lang="en-US" u="sng" dirty="0" smtClean="0"/>
              <a:t>friendly and likes meeting people</a:t>
            </a:r>
            <a:r>
              <a:rPr lang="en-US" dirty="0" smtClean="0"/>
              <a:t>, but I prefer to do things on my own.</a:t>
            </a:r>
          </a:p>
          <a:p>
            <a:pPr algn="just" eaLnBrk="1" hangingPunct="1">
              <a:buNone/>
              <a:defRPr/>
            </a:pPr>
            <a:r>
              <a:rPr lang="en-US" altLang="zh-CN" dirty="0" smtClean="0"/>
              <a:t>   </a:t>
            </a:r>
            <a:r>
              <a:rPr lang="en-US" altLang="zh-CN" dirty="0" smtClean="0">
                <a:solidFill>
                  <a:srgbClr val="FF0000"/>
                </a:solidFill>
              </a:rPr>
              <a:t>outgoing</a:t>
            </a:r>
            <a:endParaRPr lang="zh-CN" altLang="en-US" dirty="0">
              <a:solidFill>
                <a:srgbClr val="FF0000"/>
              </a:solidFill>
            </a:endParaRPr>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dissolv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animEffect transition="in" filter="dissolve">
                                      <p:cBhvr>
                                        <p:cTn id="17" dur="500"/>
                                        <p:tgtEl>
                                          <p:spTgt spid="10">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buNone/>
              <a:defRPr/>
            </a:pPr>
            <a:r>
              <a:rPr lang="en-US" dirty="0" smtClean="0">
                <a:solidFill>
                  <a:srgbClr val="FF0000"/>
                </a:solidFill>
              </a:rPr>
              <a:t>distraction 	   innate	legend 	mood </a:t>
            </a:r>
          </a:p>
          <a:p>
            <a:pPr algn="ctr" eaLnBrk="1" hangingPunct="1">
              <a:buNone/>
              <a:defRPr/>
            </a:pPr>
            <a:r>
              <a:rPr lang="en-US" dirty="0" smtClean="0">
                <a:solidFill>
                  <a:srgbClr val="FF0000"/>
                </a:solidFill>
              </a:rPr>
              <a:t>outgoing	 perfectionist 	protective 	spoil</a:t>
            </a:r>
          </a:p>
          <a:p>
            <a:pPr algn="just" eaLnBrk="1" hangingPunct="1">
              <a:buNone/>
              <a:defRPr/>
            </a:pPr>
            <a:r>
              <a:rPr lang="en-US" dirty="0" smtClean="0"/>
              <a:t>6 Grandparents may sometimes </a:t>
            </a:r>
            <a:r>
              <a:rPr lang="en-US" u="sng" dirty="0" smtClean="0"/>
              <a:t>allow</a:t>
            </a:r>
            <a:r>
              <a:rPr lang="en-US" dirty="0" smtClean="0"/>
              <a:t> their grandchildren </a:t>
            </a:r>
            <a:r>
              <a:rPr lang="en-US" u="sng" dirty="0" smtClean="0"/>
              <a:t>everything they want and make them selfish</a:t>
            </a:r>
            <a:r>
              <a:rPr lang="en-US" dirty="0" smtClean="0"/>
              <a:t> if they’re not careful.</a:t>
            </a:r>
          </a:p>
          <a:p>
            <a:pPr algn="just" eaLnBrk="1" hangingPunct="1">
              <a:buNone/>
              <a:defRPr/>
            </a:pPr>
            <a:r>
              <a:rPr lang="en-US" dirty="0" smtClean="0"/>
              <a:t>   </a:t>
            </a:r>
            <a:r>
              <a:rPr lang="en-US" dirty="0" smtClean="0">
                <a:solidFill>
                  <a:srgbClr val="FF0000"/>
                </a:solidFill>
              </a:rPr>
              <a:t>spoil</a:t>
            </a:r>
          </a:p>
          <a:p>
            <a:pPr algn="just" eaLnBrk="1" hangingPunct="1">
              <a:buNone/>
              <a:defRPr/>
            </a:pPr>
            <a:r>
              <a:rPr lang="en-US" dirty="0" smtClean="0"/>
              <a:t>7 The weather can affect your </a:t>
            </a:r>
            <a:r>
              <a:rPr lang="en-US" u="sng" dirty="0" smtClean="0"/>
              <a:t>feeling of being happy or unhappy</a:t>
            </a:r>
            <a:r>
              <a:rPr lang="en-US" dirty="0" smtClean="0"/>
              <a:t>.</a:t>
            </a:r>
          </a:p>
          <a:p>
            <a:pPr algn="just" eaLnBrk="1" hangingPunct="1">
              <a:buNone/>
              <a:defRPr/>
            </a:pPr>
            <a:r>
              <a:rPr lang="en-US" b="1" dirty="0" smtClean="0">
                <a:solidFill>
                  <a:srgbClr val="FF0000"/>
                </a:solidFill>
              </a:rPr>
              <a:t>   </a:t>
            </a:r>
            <a:r>
              <a:rPr lang="en-US" dirty="0" smtClean="0">
                <a:solidFill>
                  <a:srgbClr val="FF0000"/>
                </a:solidFill>
              </a:rPr>
              <a:t>mood</a:t>
            </a:r>
          </a:p>
          <a:p>
            <a:pPr algn="just" eaLnBrk="1" hangingPunct="1">
              <a:buNone/>
              <a:defRPr/>
            </a:pPr>
            <a:r>
              <a:rPr lang="en-US" dirty="0" smtClean="0"/>
              <a:t>8 She was a </a:t>
            </a:r>
            <a:r>
              <a:rPr lang="en-US" u="sng" dirty="0" smtClean="0"/>
              <a:t>famous</a:t>
            </a:r>
            <a:r>
              <a:rPr lang="en-US" dirty="0" smtClean="0"/>
              <a:t> Hollywood </a:t>
            </a:r>
            <a:r>
              <a:rPr lang="en-US" u="sng" dirty="0" smtClean="0"/>
              <a:t>person who everyone admired</a:t>
            </a:r>
            <a:r>
              <a:rPr lang="en-US" dirty="0" smtClean="0"/>
              <a:t>.</a:t>
            </a:r>
          </a:p>
          <a:p>
            <a:pPr eaLnBrk="1" hangingPunct="1">
              <a:buNone/>
              <a:defRPr/>
            </a:pPr>
            <a:r>
              <a:rPr lang="en-US" dirty="0" smtClean="0"/>
              <a:t>   </a:t>
            </a:r>
            <a:r>
              <a:rPr lang="en-US" dirty="0" smtClean="0">
                <a:solidFill>
                  <a:srgbClr val="FF0000"/>
                </a:solidFill>
              </a:rPr>
              <a:t>legend</a:t>
            </a:r>
            <a:r>
              <a:rPr lang="en-US" dirty="0" smtClean="0"/>
              <a:t> </a:t>
            </a:r>
            <a:r>
              <a:rPr lang="en-US" dirty="0" smtClean="0">
                <a:solidFill>
                  <a:srgbClr val="002060"/>
                </a:solidFill>
              </a:rPr>
              <a:t>(She was a Hollywood legend.)</a:t>
            </a: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2" descr="END"/>
          <p:cNvPicPr>
            <a:picLocks noChangeAspect="1" noChangeArrowheads="1"/>
          </p:cNvPicPr>
          <p:nvPr/>
        </p:nvPicPr>
        <p:blipFill>
          <a:blip r:embed="rId7"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dissolv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animEffect transition="in" filter="dissolve">
                                      <p:cBhvr>
                                        <p:cTn id="17" dur="500"/>
                                        <p:tgtEl>
                                          <p:spTgt spid="10">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b="1" dirty="0" smtClean="0"/>
              <a:t>5 Complete the sentences with the correct form of the words in Activity 4.</a:t>
            </a:r>
          </a:p>
          <a:p>
            <a:pPr algn="ctr" eaLnBrk="1" hangingPunct="1">
              <a:lnSpc>
                <a:spcPct val="100000"/>
              </a:lnSpc>
              <a:buNone/>
              <a:defRPr/>
            </a:pPr>
            <a:r>
              <a:rPr lang="en-US" dirty="0" smtClean="0">
                <a:solidFill>
                  <a:srgbClr val="FF0000"/>
                </a:solidFill>
              </a:rPr>
              <a:t>distraction 	   innate	legend 	mood </a:t>
            </a:r>
          </a:p>
          <a:p>
            <a:pPr algn="ctr" eaLnBrk="1" hangingPunct="1">
              <a:lnSpc>
                <a:spcPct val="100000"/>
              </a:lnSpc>
              <a:buNone/>
              <a:defRPr/>
            </a:pPr>
            <a:r>
              <a:rPr lang="en-US" dirty="0" smtClean="0">
                <a:solidFill>
                  <a:srgbClr val="FF0000"/>
                </a:solidFill>
              </a:rPr>
              <a:t>outgoing	 perfectionist 	protective 	spoil</a:t>
            </a:r>
            <a:endParaRPr lang="en-US" dirty="0" smtClean="0"/>
          </a:p>
          <a:p>
            <a:pPr algn="just" eaLnBrk="1" hangingPunct="1">
              <a:lnSpc>
                <a:spcPct val="100000"/>
              </a:lnSpc>
              <a:buNone/>
              <a:defRPr/>
            </a:pPr>
            <a:r>
              <a:rPr lang="en-US" dirty="0" smtClean="0"/>
              <a:t>1 In their schoolwork and their tennis, the Williams sisters have tried to achieve __________.</a:t>
            </a:r>
          </a:p>
          <a:p>
            <a:pPr algn="just" eaLnBrk="1" hangingPunct="1">
              <a:lnSpc>
                <a:spcPct val="100000"/>
              </a:lnSpc>
              <a:buNone/>
              <a:defRPr/>
            </a:pPr>
            <a:r>
              <a:rPr lang="en-US" dirty="0" smtClean="0"/>
              <a:t>2 You need to be ________ talented to play tennis at the most competitive level.</a:t>
            </a:r>
          </a:p>
          <a:p>
            <a:pPr algn="just" eaLnBrk="1" hangingPunct="1">
              <a:lnSpc>
                <a:spcPct val="100000"/>
              </a:lnSpc>
              <a:buNone/>
              <a:defRPr/>
            </a:pPr>
            <a:r>
              <a:rPr lang="en-US" dirty="0" smtClean="0"/>
              <a:t>3 Venus isn’t as __________ as Serena.</a:t>
            </a:r>
          </a:p>
          <a:p>
            <a:pPr algn="just" eaLnBrk="1" hangingPunct="1">
              <a:lnSpc>
                <a:spcPct val="100000"/>
              </a:lnSpc>
              <a:buNone/>
              <a:defRPr/>
            </a:pPr>
            <a:r>
              <a:rPr lang="en-US" dirty="0" smtClean="0"/>
              <a:t>4 As the older sister, Venus likes to _______ Serena from getting hurt.</a:t>
            </a: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cstate="print"/>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3634359" y="3132201"/>
            <a:ext cx="1914144" cy="523220"/>
          </a:xfrm>
          <a:prstGeom prst="rect">
            <a:avLst/>
          </a:prstGeom>
          <a:noFill/>
        </p:spPr>
        <p:txBody>
          <a:bodyPr wrap="square" rtlCol="0">
            <a:spAutoFit/>
          </a:bodyPr>
          <a:lstStyle/>
          <a:p>
            <a:r>
              <a:rPr lang="en-US" altLang="zh-CN" sz="2800" dirty="0" smtClean="0">
                <a:solidFill>
                  <a:srgbClr val="FF0000"/>
                </a:solidFill>
              </a:rPr>
              <a:t>perfection</a:t>
            </a:r>
            <a:endParaRPr lang="zh-CN" altLang="en-US" sz="2800" dirty="0">
              <a:solidFill>
                <a:srgbClr val="FF0000"/>
              </a:solidFill>
            </a:endParaRPr>
          </a:p>
        </p:txBody>
      </p:sp>
      <p:sp>
        <p:nvSpPr>
          <p:cNvPr id="8" name="TextBox 7"/>
          <p:cNvSpPr txBox="1"/>
          <p:nvPr/>
        </p:nvSpPr>
        <p:spPr>
          <a:xfrm>
            <a:off x="3030474" y="3680079"/>
            <a:ext cx="1436751" cy="523220"/>
          </a:xfrm>
          <a:prstGeom prst="rect">
            <a:avLst/>
          </a:prstGeom>
          <a:noFill/>
        </p:spPr>
        <p:txBody>
          <a:bodyPr wrap="square" rtlCol="0">
            <a:spAutoFit/>
          </a:bodyPr>
          <a:lstStyle/>
          <a:p>
            <a:r>
              <a:rPr lang="en-US" altLang="zh-CN" sz="2800" dirty="0" smtClean="0">
                <a:solidFill>
                  <a:srgbClr val="FF0000"/>
                </a:solidFill>
              </a:rPr>
              <a:t>innately</a:t>
            </a:r>
            <a:endParaRPr lang="zh-CN" altLang="en-US" sz="2800" dirty="0">
              <a:solidFill>
                <a:srgbClr val="FF0000"/>
              </a:solidFill>
            </a:endParaRPr>
          </a:p>
        </p:txBody>
      </p:sp>
      <p:sp>
        <p:nvSpPr>
          <p:cNvPr id="9" name="TextBox 8"/>
          <p:cNvSpPr txBox="1"/>
          <p:nvPr/>
        </p:nvSpPr>
        <p:spPr>
          <a:xfrm>
            <a:off x="2767584" y="4649343"/>
            <a:ext cx="1914144" cy="523220"/>
          </a:xfrm>
          <a:prstGeom prst="rect">
            <a:avLst/>
          </a:prstGeom>
          <a:noFill/>
        </p:spPr>
        <p:txBody>
          <a:bodyPr wrap="square" rtlCol="0">
            <a:spAutoFit/>
          </a:bodyPr>
          <a:lstStyle/>
          <a:p>
            <a:r>
              <a:rPr lang="en-US" altLang="zh-CN" sz="2800" dirty="0" smtClean="0">
                <a:solidFill>
                  <a:srgbClr val="FF0000"/>
                </a:solidFill>
              </a:rPr>
              <a:t>outgoing</a:t>
            </a:r>
            <a:endParaRPr lang="zh-CN" altLang="en-US" sz="2800" dirty="0">
              <a:solidFill>
                <a:srgbClr val="FF0000"/>
              </a:solidFill>
            </a:endParaRPr>
          </a:p>
        </p:txBody>
      </p:sp>
      <p:sp>
        <p:nvSpPr>
          <p:cNvPr id="11" name="TextBox 10"/>
          <p:cNvSpPr txBox="1"/>
          <p:nvPr/>
        </p:nvSpPr>
        <p:spPr>
          <a:xfrm>
            <a:off x="5718810" y="5191887"/>
            <a:ext cx="1329690" cy="523220"/>
          </a:xfrm>
          <a:prstGeom prst="rect">
            <a:avLst/>
          </a:prstGeom>
          <a:noFill/>
        </p:spPr>
        <p:txBody>
          <a:bodyPr wrap="square" rtlCol="0">
            <a:spAutoFit/>
          </a:bodyPr>
          <a:lstStyle/>
          <a:p>
            <a:r>
              <a:rPr lang="en-US" altLang="zh-CN" sz="2800" dirty="0" smtClean="0">
                <a:solidFill>
                  <a:srgbClr val="FF0000"/>
                </a:solidFill>
              </a:rPr>
              <a:t>protect</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lnSpc>
                <a:spcPct val="100000"/>
              </a:lnSpc>
              <a:buNone/>
              <a:defRPr/>
            </a:pPr>
            <a:r>
              <a:rPr lang="en-US" dirty="0" smtClean="0">
                <a:solidFill>
                  <a:srgbClr val="FF0000"/>
                </a:solidFill>
              </a:rPr>
              <a:t>distraction 	   innate	legend 	mood </a:t>
            </a:r>
          </a:p>
          <a:p>
            <a:pPr algn="ctr" eaLnBrk="1" hangingPunct="1">
              <a:lnSpc>
                <a:spcPct val="100000"/>
              </a:lnSpc>
              <a:buNone/>
              <a:defRPr/>
            </a:pPr>
            <a:r>
              <a:rPr lang="en-US" dirty="0" smtClean="0">
                <a:solidFill>
                  <a:srgbClr val="FF0000"/>
                </a:solidFill>
              </a:rPr>
              <a:t>outgoing	 perfectionist 	protective 	spoil</a:t>
            </a:r>
          </a:p>
          <a:p>
            <a:pPr algn="just" eaLnBrk="1" hangingPunct="1">
              <a:buNone/>
              <a:defRPr/>
            </a:pPr>
            <a:endParaRPr lang="en-US" dirty="0" smtClean="0"/>
          </a:p>
          <a:p>
            <a:pPr algn="just" eaLnBrk="1" hangingPunct="1">
              <a:buNone/>
              <a:defRPr/>
            </a:pPr>
            <a:r>
              <a:rPr lang="en-US" dirty="0" smtClean="0"/>
              <a:t>5 As the youngest child in the family, Serena could have been ________ and allowed to have or do everything she wanted.</a:t>
            </a:r>
          </a:p>
          <a:p>
            <a:pPr algn="just" eaLnBrk="1" hangingPunct="1">
              <a:buNone/>
              <a:defRPr/>
            </a:pPr>
            <a:r>
              <a:rPr lang="en-US" dirty="0" smtClean="0"/>
              <a:t>6 Serena understands what kind of _______  her sister is in even before she says anything.</a:t>
            </a:r>
          </a:p>
          <a:p>
            <a:pPr algn="just" eaLnBrk="1" hangingPunct="1">
              <a:buNone/>
              <a:defRPr/>
            </a:pPr>
            <a:r>
              <a:rPr lang="en-US" dirty="0" smtClean="0"/>
              <a:t>7 Playing tennis was all they ever did; they had no other __________ .</a:t>
            </a:r>
          </a:p>
          <a:p>
            <a:pPr algn="just" eaLnBrk="1" hangingPunct="1">
              <a:buNone/>
              <a:defRPr/>
            </a:pPr>
            <a:r>
              <a:rPr lang="en-US" dirty="0" smtClean="0"/>
              <a:t>8 Li Na is a(n) __________________ tennis player in this century.</a:t>
            </a: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1420368" y="2578608"/>
            <a:ext cx="1737360" cy="523220"/>
          </a:xfrm>
          <a:prstGeom prst="rect">
            <a:avLst/>
          </a:prstGeom>
          <a:noFill/>
        </p:spPr>
        <p:txBody>
          <a:bodyPr wrap="square" rtlCol="0">
            <a:spAutoFit/>
          </a:bodyPr>
          <a:lstStyle/>
          <a:p>
            <a:r>
              <a:rPr lang="en-US" altLang="zh-CN" sz="2800" dirty="0" smtClean="0">
                <a:solidFill>
                  <a:srgbClr val="FF0000"/>
                </a:solidFill>
              </a:rPr>
              <a:t>spoiled</a:t>
            </a:r>
            <a:endParaRPr lang="zh-CN" altLang="en-US" sz="2800" dirty="0">
              <a:solidFill>
                <a:srgbClr val="FF0000"/>
              </a:solidFill>
            </a:endParaRPr>
          </a:p>
        </p:txBody>
      </p:sp>
      <p:sp>
        <p:nvSpPr>
          <p:cNvPr id="8" name="TextBox 7"/>
          <p:cNvSpPr txBox="1"/>
          <p:nvPr/>
        </p:nvSpPr>
        <p:spPr>
          <a:xfrm>
            <a:off x="5220462" y="3461385"/>
            <a:ext cx="1737360" cy="523220"/>
          </a:xfrm>
          <a:prstGeom prst="rect">
            <a:avLst/>
          </a:prstGeom>
          <a:noFill/>
        </p:spPr>
        <p:txBody>
          <a:bodyPr wrap="square" rtlCol="0">
            <a:spAutoFit/>
          </a:bodyPr>
          <a:lstStyle/>
          <a:p>
            <a:pPr algn="ctr"/>
            <a:r>
              <a:rPr lang="en-US" altLang="zh-CN" sz="2800" dirty="0" smtClean="0">
                <a:solidFill>
                  <a:srgbClr val="FF0000"/>
                </a:solidFill>
              </a:rPr>
              <a:t>mood</a:t>
            </a:r>
            <a:endParaRPr lang="zh-CN" altLang="en-US" sz="2800" dirty="0">
              <a:solidFill>
                <a:srgbClr val="FF0000"/>
              </a:solidFill>
            </a:endParaRPr>
          </a:p>
        </p:txBody>
      </p:sp>
      <p:sp>
        <p:nvSpPr>
          <p:cNvPr id="9" name="TextBox 8"/>
          <p:cNvSpPr txBox="1"/>
          <p:nvPr/>
        </p:nvSpPr>
        <p:spPr>
          <a:xfrm>
            <a:off x="318897" y="4760976"/>
            <a:ext cx="2127504" cy="523220"/>
          </a:xfrm>
          <a:prstGeom prst="rect">
            <a:avLst/>
          </a:prstGeom>
          <a:noFill/>
        </p:spPr>
        <p:txBody>
          <a:bodyPr wrap="square" rtlCol="0">
            <a:spAutoFit/>
          </a:bodyPr>
          <a:lstStyle/>
          <a:p>
            <a:pPr algn="ctr"/>
            <a:r>
              <a:rPr lang="en-US" altLang="zh-CN" sz="2800" dirty="0" smtClean="0">
                <a:solidFill>
                  <a:srgbClr val="FF0000"/>
                </a:solidFill>
              </a:rPr>
              <a:t>distractions</a:t>
            </a:r>
            <a:endParaRPr lang="zh-CN" altLang="en-US" sz="2800" dirty="0">
              <a:solidFill>
                <a:srgbClr val="FF0000"/>
              </a:solidFill>
            </a:endParaRPr>
          </a:p>
        </p:txBody>
      </p:sp>
      <p:sp>
        <p:nvSpPr>
          <p:cNvPr id="11" name="TextBox 10"/>
          <p:cNvSpPr txBox="1"/>
          <p:nvPr/>
        </p:nvSpPr>
        <p:spPr>
          <a:xfrm>
            <a:off x="2571369" y="5268468"/>
            <a:ext cx="3182112" cy="523220"/>
          </a:xfrm>
          <a:prstGeom prst="rect">
            <a:avLst/>
          </a:prstGeom>
          <a:noFill/>
        </p:spPr>
        <p:txBody>
          <a:bodyPr wrap="square" rtlCol="0">
            <a:spAutoFit/>
          </a:bodyPr>
          <a:lstStyle/>
          <a:p>
            <a:pPr algn="ctr"/>
            <a:r>
              <a:rPr lang="en-US" altLang="zh-CN" sz="2800" dirty="0" smtClean="0">
                <a:solidFill>
                  <a:srgbClr val="FF0000"/>
                </a:solidFill>
              </a:rPr>
              <a:t>legend / legendary</a:t>
            </a:r>
            <a:endParaRPr lang="zh-CN" altLang="en-US" sz="2800" dirty="0">
              <a:solidFill>
                <a:srgbClr val="FF0000"/>
              </a:solidFill>
            </a:endParaRPr>
          </a:p>
        </p:txBody>
      </p:sp>
      <p:pic>
        <p:nvPicPr>
          <p:cNvPr id="12" name="图片 2" descr="END"/>
          <p:cNvPicPr>
            <a:picLocks noChangeAspect="1" noChangeArrowheads="1"/>
          </p:cNvPicPr>
          <p:nvPr/>
        </p:nvPicPr>
        <p:blipFill>
          <a:blip r:embed="rId6"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smtClean="0"/>
              <a:t>6 Answer the questions about the words and expressions.</a:t>
            </a:r>
          </a:p>
          <a:p>
            <a:pPr algn="just" eaLnBrk="1" hangingPunct="1">
              <a:buNone/>
              <a:defRPr/>
            </a:pPr>
            <a:r>
              <a:rPr lang="en-US" smtClean="0"/>
              <a:t>1 If you </a:t>
            </a:r>
            <a:r>
              <a:rPr lang="en-US" i="1" smtClean="0"/>
              <a:t>get yourself together</a:t>
            </a:r>
            <a:r>
              <a:rPr lang="en-US" smtClean="0"/>
              <a:t>, do you (a) find something you need, or (b) make yourself calm and organized before doing something?</a:t>
            </a:r>
          </a:p>
          <a:p>
            <a:pPr algn="just" eaLnBrk="1" hangingPunct="1">
              <a:buNone/>
              <a:defRPr/>
            </a:pPr>
            <a:r>
              <a:rPr lang="en-US" smtClean="0"/>
              <a:t>2 Is </a:t>
            </a:r>
            <a:r>
              <a:rPr lang="en-US" i="1" smtClean="0"/>
              <a:t>go without </a:t>
            </a:r>
            <a:r>
              <a:rPr lang="en-US" smtClean="0"/>
              <a:t>likely to mean (a) you don’t have things you need, or (b) you have everything you need?</a:t>
            </a:r>
          </a:p>
          <a:p>
            <a:pPr algn="just" eaLnBrk="1" hangingPunct="1">
              <a:buNone/>
              <a:defRPr/>
            </a:pPr>
            <a:r>
              <a:rPr lang="en-US" smtClean="0"/>
              <a:t>3 If something </a:t>
            </a:r>
            <a:r>
              <a:rPr lang="en-US" i="1" smtClean="0"/>
              <a:t>comes your way</a:t>
            </a:r>
            <a:r>
              <a:rPr lang="en-US" smtClean="0"/>
              <a:t>, (a) are you given it by someone because you need it, or (b) do you get it by chance?</a:t>
            </a:r>
          </a:p>
          <a:p>
            <a:pPr algn="just" eaLnBrk="1" hangingPunct="1">
              <a:buNone/>
              <a:defRPr/>
            </a:pPr>
            <a:r>
              <a:rPr lang="en-US" smtClean="0"/>
              <a:t>4 If you </a:t>
            </a:r>
            <a:r>
              <a:rPr lang="en-US" i="1" smtClean="0"/>
              <a:t>store things up</a:t>
            </a:r>
            <a:r>
              <a:rPr lang="en-US" smtClean="0"/>
              <a:t>, are you likely to (a) ignore them, or</a:t>
            </a:r>
            <a:br>
              <a:rPr lang="en-US" smtClean="0"/>
            </a:br>
            <a:r>
              <a:rPr lang="en-US" smtClean="0"/>
              <a:t>(b) remember something which will trouble you later?</a:t>
            </a:r>
          </a:p>
          <a:p>
            <a:pPr algn="just" eaLnBrk="1" hangingPunct="1">
              <a:buNone/>
              <a:defRPr/>
            </a:pPr>
            <a:r>
              <a:rPr lang="en-US" smtClean="0"/>
              <a:t>5 Is </a:t>
            </a:r>
            <a:r>
              <a:rPr lang="en-US" i="1" smtClean="0"/>
              <a:t>what with </a:t>
            </a:r>
            <a:r>
              <a:rPr lang="en-US" smtClean="0"/>
              <a:t>used to (a) give a number of reasons for a situation, or (b) describe more than one situation?</a:t>
            </a:r>
          </a:p>
          <a:p>
            <a:pPr algn="just" eaLnBrk="1" hangingPunct="1">
              <a:buNone/>
              <a:defRPr/>
            </a:pPr>
            <a:r>
              <a:rPr lang="en-US" smtClean="0"/>
              <a:t> </a:t>
            </a:r>
            <a:br>
              <a:rPr lang="en-US"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cstate="print"/>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cstate="print"/>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内容占位符 2"/>
          <p:cNvSpPr txBox="1">
            <a:spLocks/>
          </p:cNvSpPr>
          <p:nvPr/>
        </p:nvSpPr>
        <p:spPr bwMode="auto">
          <a:xfrm>
            <a:off x="180721" y="630492"/>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6 Answer the questions about the words and expressions.</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get yourself together</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do you (a) find something you need,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make yourself calm and organized before doing something</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2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go without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likely to mean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you don’t have things you need</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you have everything you need?</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 If something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comes your way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 are you given it by someone because you need it,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do you get it by chance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store things up</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are you likely to (a) ignore them, or</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remember something which will trouble you later</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what with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used to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give a number of reasons for a situation</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describe more than one situation?</a:t>
            </a:r>
          </a:p>
          <a:p>
            <a:pPr marL="228600" marR="0" lvl="0" indent="-227013" algn="just" defTabSz="914400" rtl="0" eaLnBrk="1" fontAlgn="base" latinLnBrk="0" hangingPunct="1">
              <a:lnSpc>
                <a:spcPct val="9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图片 2" descr="END"/>
          <p:cNvPicPr>
            <a:picLocks noChangeAspect="1" noChangeArrowheads="1"/>
          </p:cNvPicPr>
          <p:nvPr/>
        </p:nvPicPr>
        <p:blipFill>
          <a:blip r:embed="rId7" cstate="print"/>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dissolv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dissolv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2405</TotalTime>
  <Pages>0</Pages>
  <Words>9188</Words>
  <Characters>0</Characters>
  <Application>Microsoft Office PowerPoint</Application>
  <DocSecurity>0</DocSecurity>
  <PresentationFormat>全屏显示(4:3)</PresentationFormat>
  <Lines>0</Lines>
  <Paragraphs>880</Paragraphs>
  <Slides>119</Slides>
  <Notes>0</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cb</cp:lastModifiedBy>
  <cp:revision>465</cp:revision>
  <dcterms:created xsi:type="dcterms:W3CDTF">2016-01-09T11:49:44Z</dcterms:created>
  <dcterms:modified xsi:type="dcterms:W3CDTF">2016-08-16T07:48:15Z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